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20"/>
  </p:notesMasterIdLst>
  <p:handoutMasterIdLst>
    <p:handoutMasterId r:id="rId121"/>
  </p:handoutMasterIdLst>
  <p:sldIdLst>
    <p:sldId id="325" r:id="rId3"/>
    <p:sldId id="264" r:id="rId4"/>
    <p:sldId id="348" r:id="rId5"/>
    <p:sldId id="398" r:id="rId6"/>
    <p:sldId id="328" r:id="rId7"/>
    <p:sldId id="327" r:id="rId8"/>
    <p:sldId id="397" r:id="rId9"/>
    <p:sldId id="399" r:id="rId10"/>
    <p:sldId id="30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2" r:id="rId33"/>
    <p:sldId id="421" r:id="rId34"/>
    <p:sldId id="423" r:id="rId35"/>
    <p:sldId id="424" r:id="rId36"/>
    <p:sldId id="425" r:id="rId37"/>
    <p:sldId id="426" r:id="rId38"/>
    <p:sldId id="427" r:id="rId39"/>
    <p:sldId id="428" r:id="rId40"/>
    <p:sldId id="429" r:id="rId41"/>
    <p:sldId id="432" r:id="rId42"/>
    <p:sldId id="430" r:id="rId43"/>
    <p:sldId id="431" r:id="rId44"/>
    <p:sldId id="433" r:id="rId45"/>
    <p:sldId id="434" r:id="rId46"/>
    <p:sldId id="435" r:id="rId47"/>
    <p:sldId id="436" r:id="rId48"/>
    <p:sldId id="437" r:id="rId49"/>
    <p:sldId id="438" r:id="rId50"/>
    <p:sldId id="439" r:id="rId51"/>
    <p:sldId id="440" r:id="rId52"/>
    <p:sldId id="441" r:id="rId53"/>
    <p:sldId id="442" r:id="rId54"/>
    <p:sldId id="443" r:id="rId55"/>
    <p:sldId id="444" r:id="rId56"/>
    <p:sldId id="446" r:id="rId57"/>
    <p:sldId id="447" r:id="rId58"/>
    <p:sldId id="448" r:id="rId59"/>
    <p:sldId id="449" r:id="rId60"/>
    <p:sldId id="450" r:id="rId61"/>
    <p:sldId id="451" r:id="rId62"/>
    <p:sldId id="452" r:id="rId63"/>
    <p:sldId id="453" r:id="rId64"/>
    <p:sldId id="454" r:id="rId65"/>
    <p:sldId id="455" r:id="rId66"/>
    <p:sldId id="456" r:id="rId67"/>
    <p:sldId id="457" r:id="rId68"/>
    <p:sldId id="458" r:id="rId69"/>
    <p:sldId id="459" r:id="rId70"/>
    <p:sldId id="460" r:id="rId71"/>
    <p:sldId id="461"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77" r:id="rId87"/>
    <p:sldId id="478" r:id="rId88"/>
    <p:sldId id="479" r:id="rId89"/>
    <p:sldId id="480" r:id="rId90"/>
    <p:sldId id="481" r:id="rId91"/>
    <p:sldId id="482" r:id="rId92"/>
    <p:sldId id="483" r:id="rId93"/>
    <p:sldId id="484" r:id="rId94"/>
    <p:sldId id="485" r:id="rId95"/>
    <p:sldId id="486" r:id="rId96"/>
    <p:sldId id="487" r:id="rId97"/>
    <p:sldId id="488" r:id="rId98"/>
    <p:sldId id="489" r:id="rId99"/>
    <p:sldId id="490" r:id="rId100"/>
    <p:sldId id="491" r:id="rId101"/>
    <p:sldId id="492" r:id="rId102"/>
    <p:sldId id="493" r:id="rId103"/>
    <p:sldId id="494" r:id="rId104"/>
    <p:sldId id="495" r:id="rId105"/>
    <p:sldId id="496" r:id="rId106"/>
    <p:sldId id="497" r:id="rId107"/>
    <p:sldId id="498" r:id="rId108"/>
    <p:sldId id="499" r:id="rId109"/>
    <p:sldId id="500" r:id="rId110"/>
    <p:sldId id="501" r:id="rId111"/>
    <p:sldId id="502" r:id="rId112"/>
    <p:sldId id="503" r:id="rId113"/>
    <p:sldId id="504" r:id="rId114"/>
    <p:sldId id="505" r:id="rId115"/>
    <p:sldId id="507" r:id="rId116"/>
    <p:sldId id="508" r:id="rId117"/>
    <p:sldId id="509" r:id="rId118"/>
    <p:sldId id="510" r:id="rId119"/>
  </p:sldIdLst>
  <p:sldSz cx="12190413" cy="6859588"/>
  <p:notesSz cx="6858000" cy="9144000"/>
  <p:custDataLst>
    <p:tags r:id="rId122"/>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256">
          <p15:clr>
            <a:srgbClr val="A4A3A4"/>
          </p15:clr>
        </p15:guide>
        <p15:guide id="3" pos="6561">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B2"/>
    <a:srgbClr val="595959"/>
    <a:srgbClr val="0075CC"/>
    <a:srgbClr val="F2F2F2"/>
    <a:srgbClr val="FA0102"/>
    <a:srgbClr val="1370C0"/>
    <a:srgbClr val="8D8D8D"/>
    <a:srgbClr val="FFFFFF"/>
    <a:srgbClr val="FAFAFA"/>
    <a:srgbClr val="006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5" autoAdjust="0"/>
    <p:restoredTop sz="95894" autoAdjust="0"/>
  </p:normalViewPr>
  <p:slideViewPr>
    <p:cSldViewPr>
      <p:cViewPr varScale="1">
        <p:scale>
          <a:sx n="114" d="100"/>
          <a:sy n="114" d="100"/>
        </p:scale>
        <p:origin x="660" y="96"/>
      </p:cViewPr>
      <p:guideLst>
        <p:guide orient="horz" pos="2150"/>
        <p:guide pos="256"/>
        <p:guide pos="656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6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2024/3/19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69872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2024/3/19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46134467"/>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41348517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100</a:t>
            </a:fld>
            <a:endParaRPr lang="zh-CN" altLang="en-US"/>
          </a:p>
        </p:txBody>
      </p:sp>
    </p:spTree>
    <p:extLst>
      <p:ext uri="{BB962C8B-B14F-4D97-AF65-F5344CB8AC3E}">
        <p14:creationId xmlns:p14="http://schemas.microsoft.com/office/powerpoint/2010/main" val="15987115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101</a:t>
            </a:fld>
            <a:endParaRPr lang="zh-CN" altLang="en-US"/>
          </a:p>
        </p:txBody>
      </p:sp>
    </p:spTree>
    <p:extLst>
      <p:ext uri="{BB962C8B-B14F-4D97-AF65-F5344CB8AC3E}">
        <p14:creationId xmlns:p14="http://schemas.microsoft.com/office/powerpoint/2010/main" val="16532963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extLst>
      <p:ext uri="{BB962C8B-B14F-4D97-AF65-F5344CB8AC3E}">
        <p14:creationId xmlns:p14="http://schemas.microsoft.com/office/powerpoint/2010/main" val="3065944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extLst>
      <p:ext uri="{BB962C8B-B14F-4D97-AF65-F5344CB8AC3E}">
        <p14:creationId xmlns:p14="http://schemas.microsoft.com/office/powerpoint/2010/main" val="31076102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104</a:t>
            </a:fld>
            <a:endParaRPr lang="zh-CN" altLang="en-US"/>
          </a:p>
        </p:txBody>
      </p:sp>
    </p:spTree>
    <p:extLst>
      <p:ext uri="{BB962C8B-B14F-4D97-AF65-F5344CB8AC3E}">
        <p14:creationId xmlns:p14="http://schemas.microsoft.com/office/powerpoint/2010/main" val="36603086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extLst>
      <p:ext uri="{BB962C8B-B14F-4D97-AF65-F5344CB8AC3E}">
        <p14:creationId xmlns:p14="http://schemas.microsoft.com/office/powerpoint/2010/main" val="31382145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106</a:t>
            </a:fld>
            <a:endParaRPr lang="zh-CN" altLang="en-US"/>
          </a:p>
        </p:txBody>
      </p:sp>
    </p:spTree>
    <p:extLst>
      <p:ext uri="{BB962C8B-B14F-4D97-AF65-F5344CB8AC3E}">
        <p14:creationId xmlns:p14="http://schemas.microsoft.com/office/powerpoint/2010/main" val="3428010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107</a:t>
            </a:fld>
            <a:endParaRPr lang="zh-CN" altLang="en-US"/>
          </a:p>
        </p:txBody>
      </p:sp>
    </p:spTree>
    <p:extLst>
      <p:ext uri="{BB962C8B-B14F-4D97-AF65-F5344CB8AC3E}">
        <p14:creationId xmlns:p14="http://schemas.microsoft.com/office/powerpoint/2010/main" val="6996144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108</a:t>
            </a:fld>
            <a:endParaRPr lang="zh-CN" altLang="en-US"/>
          </a:p>
        </p:txBody>
      </p:sp>
    </p:spTree>
    <p:extLst>
      <p:ext uri="{BB962C8B-B14F-4D97-AF65-F5344CB8AC3E}">
        <p14:creationId xmlns:p14="http://schemas.microsoft.com/office/powerpoint/2010/main" val="2006265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109</a:t>
            </a:fld>
            <a:endParaRPr lang="zh-CN" altLang="en-US"/>
          </a:p>
        </p:txBody>
      </p:sp>
    </p:spTree>
    <p:extLst>
      <p:ext uri="{BB962C8B-B14F-4D97-AF65-F5344CB8AC3E}">
        <p14:creationId xmlns:p14="http://schemas.microsoft.com/office/powerpoint/2010/main" val="3309033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0145244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110</a:t>
            </a:fld>
            <a:endParaRPr lang="zh-CN" altLang="en-US"/>
          </a:p>
        </p:txBody>
      </p:sp>
    </p:spTree>
    <p:extLst>
      <p:ext uri="{BB962C8B-B14F-4D97-AF65-F5344CB8AC3E}">
        <p14:creationId xmlns:p14="http://schemas.microsoft.com/office/powerpoint/2010/main" val="20894627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111</a:t>
            </a:fld>
            <a:endParaRPr lang="zh-CN" altLang="en-US"/>
          </a:p>
        </p:txBody>
      </p:sp>
    </p:spTree>
    <p:extLst>
      <p:ext uri="{BB962C8B-B14F-4D97-AF65-F5344CB8AC3E}">
        <p14:creationId xmlns:p14="http://schemas.microsoft.com/office/powerpoint/2010/main" val="36748739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112</a:t>
            </a:fld>
            <a:endParaRPr lang="zh-CN" altLang="en-US"/>
          </a:p>
        </p:txBody>
      </p:sp>
    </p:spTree>
    <p:extLst>
      <p:ext uri="{BB962C8B-B14F-4D97-AF65-F5344CB8AC3E}">
        <p14:creationId xmlns:p14="http://schemas.microsoft.com/office/powerpoint/2010/main" val="31662098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113</a:t>
            </a:fld>
            <a:endParaRPr lang="zh-CN" altLang="en-US"/>
          </a:p>
        </p:txBody>
      </p:sp>
    </p:spTree>
    <p:extLst>
      <p:ext uri="{BB962C8B-B14F-4D97-AF65-F5344CB8AC3E}">
        <p14:creationId xmlns:p14="http://schemas.microsoft.com/office/powerpoint/2010/main" val="29391616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114</a:t>
            </a:fld>
            <a:endParaRPr lang="zh-CN" altLang="en-US"/>
          </a:p>
        </p:txBody>
      </p:sp>
    </p:spTree>
    <p:extLst>
      <p:ext uri="{BB962C8B-B14F-4D97-AF65-F5344CB8AC3E}">
        <p14:creationId xmlns:p14="http://schemas.microsoft.com/office/powerpoint/2010/main" val="928490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115</a:t>
            </a:fld>
            <a:endParaRPr lang="zh-CN" altLang="en-US"/>
          </a:p>
        </p:txBody>
      </p:sp>
    </p:spTree>
    <p:extLst>
      <p:ext uri="{BB962C8B-B14F-4D97-AF65-F5344CB8AC3E}">
        <p14:creationId xmlns:p14="http://schemas.microsoft.com/office/powerpoint/2010/main" val="25881126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116</a:t>
            </a:fld>
            <a:endParaRPr lang="zh-CN" altLang="en-US"/>
          </a:p>
        </p:txBody>
      </p:sp>
    </p:spTree>
    <p:extLst>
      <p:ext uri="{BB962C8B-B14F-4D97-AF65-F5344CB8AC3E}">
        <p14:creationId xmlns:p14="http://schemas.microsoft.com/office/powerpoint/2010/main" val="1437867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117</a:t>
            </a:fld>
            <a:endParaRPr lang="zh-CN" altLang="en-US"/>
          </a:p>
        </p:txBody>
      </p:sp>
    </p:spTree>
    <p:extLst>
      <p:ext uri="{BB962C8B-B14F-4D97-AF65-F5344CB8AC3E}">
        <p14:creationId xmlns:p14="http://schemas.microsoft.com/office/powerpoint/2010/main" val="3274902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4149861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960201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0656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827566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91622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58601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52102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146657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1886405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48587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265454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507212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1844267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3141048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2475672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549446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2897124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3790321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0131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2204396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4142185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67138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1530899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1670533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3167393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1513820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2528177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1795751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299099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3190126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148522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3402699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4010233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4064869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3146847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38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1016378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1116396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2428165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2964588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2816649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3461618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3951698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42477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3445321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4168048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2187939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62035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1836910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231892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980872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1464377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78889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3376144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291694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1851541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9677009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3704108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73586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220870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518008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113318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3561455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extLst>
      <p:ext uri="{BB962C8B-B14F-4D97-AF65-F5344CB8AC3E}">
        <p14:creationId xmlns:p14="http://schemas.microsoft.com/office/powerpoint/2010/main" val="4104689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extLst>
      <p:ext uri="{BB962C8B-B14F-4D97-AF65-F5344CB8AC3E}">
        <p14:creationId xmlns:p14="http://schemas.microsoft.com/office/powerpoint/2010/main" val="3242936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extLst>
      <p:ext uri="{BB962C8B-B14F-4D97-AF65-F5344CB8AC3E}">
        <p14:creationId xmlns:p14="http://schemas.microsoft.com/office/powerpoint/2010/main" val="4051427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extLst>
      <p:ext uri="{BB962C8B-B14F-4D97-AF65-F5344CB8AC3E}">
        <p14:creationId xmlns:p14="http://schemas.microsoft.com/office/powerpoint/2010/main" val="24405936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extLst>
      <p:ext uri="{BB962C8B-B14F-4D97-AF65-F5344CB8AC3E}">
        <p14:creationId xmlns:p14="http://schemas.microsoft.com/office/powerpoint/2010/main" val="31471161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extLst>
      <p:ext uri="{BB962C8B-B14F-4D97-AF65-F5344CB8AC3E}">
        <p14:creationId xmlns:p14="http://schemas.microsoft.com/office/powerpoint/2010/main" val="28935237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extLst>
      <p:ext uri="{BB962C8B-B14F-4D97-AF65-F5344CB8AC3E}">
        <p14:creationId xmlns:p14="http://schemas.microsoft.com/office/powerpoint/2010/main" val="27045554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extLst>
      <p:ext uri="{BB962C8B-B14F-4D97-AF65-F5344CB8AC3E}">
        <p14:creationId xmlns:p14="http://schemas.microsoft.com/office/powerpoint/2010/main" val="416593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39728986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extLst>
      <p:ext uri="{BB962C8B-B14F-4D97-AF65-F5344CB8AC3E}">
        <p14:creationId xmlns:p14="http://schemas.microsoft.com/office/powerpoint/2010/main" val="1491715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extLst>
      <p:ext uri="{BB962C8B-B14F-4D97-AF65-F5344CB8AC3E}">
        <p14:creationId xmlns:p14="http://schemas.microsoft.com/office/powerpoint/2010/main" val="8650728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extLst>
      <p:ext uri="{BB962C8B-B14F-4D97-AF65-F5344CB8AC3E}">
        <p14:creationId xmlns:p14="http://schemas.microsoft.com/office/powerpoint/2010/main" val="922218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extLst>
      <p:ext uri="{BB962C8B-B14F-4D97-AF65-F5344CB8AC3E}">
        <p14:creationId xmlns:p14="http://schemas.microsoft.com/office/powerpoint/2010/main" val="413250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extLst>
      <p:ext uri="{BB962C8B-B14F-4D97-AF65-F5344CB8AC3E}">
        <p14:creationId xmlns:p14="http://schemas.microsoft.com/office/powerpoint/2010/main" val="9640628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extLst>
      <p:ext uri="{BB962C8B-B14F-4D97-AF65-F5344CB8AC3E}">
        <p14:creationId xmlns:p14="http://schemas.microsoft.com/office/powerpoint/2010/main" val="42911942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86</a:t>
            </a:fld>
            <a:endParaRPr lang="zh-CN" altLang="en-US"/>
          </a:p>
        </p:txBody>
      </p:sp>
    </p:spTree>
    <p:extLst>
      <p:ext uri="{BB962C8B-B14F-4D97-AF65-F5344CB8AC3E}">
        <p14:creationId xmlns:p14="http://schemas.microsoft.com/office/powerpoint/2010/main" val="29093974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87</a:t>
            </a:fld>
            <a:endParaRPr lang="zh-CN" altLang="en-US"/>
          </a:p>
        </p:txBody>
      </p:sp>
    </p:spTree>
    <p:extLst>
      <p:ext uri="{BB962C8B-B14F-4D97-AF65-F5344CB8AC3E}">
        <p14:creationId xmlns:p14="http://schemas.microsoft.com/office/powerpoint/2010/main" val="2204681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88</a:t>
            </a:fld>
            <a:endParaRPr lang="zh-CN" altLang="en-US"/>
          </a:p>
        </p:txBody>
      </p:sp>
    </p:spTree>
    <p:extLst>
      <p:ext uri="{BB962C8B-B14F-4D97-AF65-F5344CB8AC3E}">
        <p14:creationId xmlns:p14="http://schemas.microsoft.com/office/powerpoint/2010/main" val="26749826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89</a:t>
            </a:fld>
            <a:endParaRPr lang="zh-CN" altLang="en-US"/>
          </a:p>
        </p:txBody>
      </p:sp>
    </p:spTree>
    <p:extLst>
      <p:ext uri="{BB962C8B-B14F-4D97-AF65-F5344CB8AC3E}">
        <p14:creationId xmlns:p14="http://schemas.microsoft.com/office/powerpoint/2010/main" val="207142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90</a:t>
            </a:fld>
            <a:endParaRPr lang="zh-CN" altLang="en-US"/>
          </a:p>
        </p:txBody>
      </p:sp>
    </p:spTree>
    <p:extLst>
      <p:ext uri="{BB962C8B-B14F-4D97-AF65-F5344CB8AC3E}">
        <p14:creationId xmlns:p14="http://schemas.microsoft.com/office/powerpoint/2010/main" val="16624099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extLst>
      <p:ext uri="{BB962C8B-B14F-4D97-AF65-F5344CB8AC3E}">
        <p14:creationId xmlns:p14="http://schemas.microsoft.com/office/powerpoint/2010/main" val="647712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92</a:t>
            </a:fld>
            <a:endParaRPr lang="zh-CN" altLang="en-US"/>
          </a:p>
        </p:txBody>
      </p:sp>
    </p:spTree>
    <p:extLst>
      <p:ext uri="{BB962C8B-B14F-4D97-AF65-F5344CB8AC3E}">
        <p14:creationId xmlns:p14="http://schemas.microsoft.com/office/powerpoint/2010/main" val="3469251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extLst>
      <p:ext uri="{BB962C8B-B14F-4D97-AF65-F5344CB8AC3E}">
        <p14:creationId xmlns:p14="http://schemas.microsoft.com/office/powerpoint/2010/main" val="19631926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extLst>
      <p:ext uri="{BB962C8B-B14F-4D97-AF65-F5344CB8AC3E}">
        <p14:creationId xmlns:p14="http://schemas.microsoft.com/office/powerpoint/2010/main" val="31809865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extLst>
      <p:ext uri="{BB962C8B-B14F-4D97-AF65-F5344CB8AC3E}">
        <p14:creationId xmlns:p14="http://schemas.microsoft.com/office/powerpoint/2010/main" val="19872240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extLst>
      <p:ext uri="{BB962C8B-B14F-4D97-AF65-F5344CB8AC3E}">
        <p14:creationId xmlns:p14="http://schemas.microsoft.com/office/powerpoint/2010/main" val="7863736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extLst>
      <p:ext uri="{BB962C8B-B14F-4D97-AF65-F5344CB8AC3E}">
        <p14:creationId xmlns:p14="http://schemas.microsoft.com/office/powerpoint/2010/main" val="35294501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extLst>
      <p:ext uri="{BB962C8B-B14F-4D97-AF65-F5344CB8AC3E}">
        <p14:creationId xmlns:p14="http://schemas.microsoft.com/office/powerpoint/2010/main" val="9511412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99</a:t>
            </a:fld>
            <a:endParaRPr lang="zh-CN" altLang="en-US"/>
          </a:p>
        </p:txBody>
      </p:sp>
    </p:spTree>
    <p:extLst>
      <p:ext uri="{BB962C8B-B14F-4D97-AF65-F5344CB8AC3E}">
        <p14:creationId xmlns:p14="http://schemas.microsoft.com/office/powerpoint/2010/main" val="385471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2024/3/19</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2024/3/19</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1414686" y="2709714"/>
            <a:ext cx="9577064" cy="830997"/>
          </a:xfrm>
          <a:prstGeom prst="rect">
            <a:avLst/>
          </a:prstGeom>
          <a:noFill/>
        </p:spPr>
        <p:txBody>
          <a:bodyPr wrap="square" rtlCol="0">
            <a:spAutoFit/>
          </a:bodyPr>
          <a:lstStyle/>
          <a:p>
            <a:pPr algn="ctr"/>
            <a:r>
              <a:rPr lang="zh-CN" altLang="zh-CN" sz="4800" dirty="0">
                <a:solidFill>
                  <a:srgbClr val="1369B2"/>
                </a:solidFill>
                <a:latin typeface="微软雅黑" charset="0"/>
                <a:ea typeface="微软雅黑" charset="0"/>
                <a:cs typeface="+mn-ea"/>
              </a:rPr>
              <a:t>科学计算库</a:t>
            </a:r>
            <a:r>
              <a:rPr lang="en-US" altLang="zh-CN" sz="4800" dirty="0">
                <a:solidFill>
                  <a:srgbClr val="1369B2"/>
                </a:solidFill>
                <a:latin typeface="微软雅黑" charset="0"/>
                <a:ea typeface="微软雅黑" charset="0"/>
                <a:cs typeface="+mn-ea"/>
              </a:rPr>
              <a:t>NumPy</a:t>
            </a:r>
            <a:endParaRPr lang="zh-CN" altLang="zh-CN" sz="4800" dirty="0">
              <a:solidFill>
                <a:srgbClr val="1369B2"/>
              </a:solidFill>
              <a:latin typeface="微软雅黑" charset="0"/>
              <a:ea typeface="微软雅黑"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了解</a:t>
            </a:r>
            <a:r>
              <a:rPr lang="en-US" altLang="zh-CN" sz="1800" dirty="0">
                <a:solidFill>
                  <a:srgbClr val="595959"/>
                </a:solidFill>
                <a:latin typeface="微软雅黑" panose="020B0503020204020204" pitchFamily="34" charset="-122"/>
                <a:ea typeface="微软雅黑" panose="020B0503020204020204" pitchFamily="34" charset="-122"/>
                <a:cs typeface="+mn-ea"/>
              </a:rPr>
              <a:t>NumPy</a:t>
            </a:r>
            <a:r>
              <a:rPr lang="zh-CN" altLang="zh-CN" sz="1800" dirty="0">
                <a:solidFill>
                  <a:srgbClr val="595959"/>
                </a:solidFill>
                <a:latin typeface="微软雅黑" panose="020B0503020204020204" pitchFamily="34" charset="-122"/>
                <a:ea typeface="微软雅黑" panose="020B0503020204020204" pitchFamily="34" charset="-122"/>
                <a:cs typeface="+mn-ea"/>
              </a:rPr>
              <a:t>数组的相关概念，能够说出什么是</a:t>
            </a:r>
            <a:r>
              <a:rPr lang="zh-CN" altLang="zh-CN" sz="1800" dirty="0">
                <a:solidFill>
                  <a:srgbClr val="1369B2"/>
                </a:solidFill>
                <a:latin typeface="微软雅黑" panose="020B0503020204020204" pitchFamily="34" charset="-122"/>
                <a:ea typeface="微软雅黑" panose="020B0503020204020204" pitchFamily="34" charset="-122"/>
                <a:cs typeface="+mn-ea"/>
              </a:rPr>
              <a:t>数组</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维度</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cs typeface="+mn-ea"/>
              </a:rPr>
              <a:t>轴</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cs typeface="+mn-ea"/>
              </a:rPr>
              <a:t>秩</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9076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判断元素是否在其他数组中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1E1BFBFC-8168-1953-8181-1D9657228AA6}"/>
              </a:ext>
            </a:extLst>
          </p:cNvPr>
          <p:cNvSpPr txBox="1"/>
          <p:nvPr/>
        </p:nvSpPr>
        <p:spPr>
          <a:xfrm>
            <a:off x="1287706" y="1866816"/>
            <a:ext cx="9271996" cy="961289"/>
          </a:xfrm>
          <a:prstGeom prst="rect">
            <a:avLst/>
          </a:prstGeom>
          <a:noFill/>
        </p:spPr>
        <p:txBody>
          <a:bodyPr wrap="square">
            <a:spAutoFit/>
          </a:bodyPr>
          <a:lstStyle/>
          <a:p>
            <a:pPr>
              <a:lnSpc>
                <a:spcPct val="150000"/>
              </a:lnSpc>
            </a:pPr>
            <a:r>
              <a:rPr lang="en-US" altLang="zh-CN" sz="2000" kern="0" dirty="0">
                <a:solidFill>
                  <a:srgbClr val="1369B2"/>
                </a:solidFill>
                <a:latin typeface="Microsoft YaHei" panose="020B0503020204020204" pitchFamily="34" charset="-122"/>
                <a:ea typeface="Microsoft YaHei" panose="020B0503020204020204" pitchFamily="34" charset="-122"/>
              </a:rPr>
              <a:t>in1d()</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用于判断一维数组中的元素是否在另一个数组中，该函数返回的是一个布尔数组，布尔数组与一维数组的长度相等。 </a:t>
            </a:r>
          </a:p>
        </p:txBody>
      </p:sp>
      <p:sp>
        <p:nvSpPr>
          <p:cNvPr id="3" name="矩形 2">
            <a:extLst>
              <a:ext uri="{FF2B5EF4-FFF2-40B4-BE49-F238E27FC236}">
                <a16:creationId xmlns:a16="http://schemas.microsoft.com/office/drawing/2014/main" id="{361CAA81-0507-65DC-AD31-AFCAEBF8588E}"/>
              </a:ext>
            </a:extLst>
          </p:cNvPr>
          <p:cNvSpPr/>
          <p:nvPr/>
        </p:nvSpPr>
        <p:spPr>
          <a:xfrm>
            <a:off x="1287706" y="3038051"/>
            <a:ext cx="9271996" cy="7150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9F3DCC8-58F8-42D9-C2A9-18C2C694DAF0}"/>
              </a:ext>
            </a:extLst>
          </p:cNvPr>
          <p:cNvSpPr txBox="1"/>
          <p:nvPr/>
        </p:nvSpPr>
        <p:spPr>
          <a:xfrm>
            <a:off x="1630710" y="3161112"/>
            <a:ext cx="8596438" cy="468975"/>
          </a:xfrm>
          <a:prstGeom prst="rect">
            <a:avLst/>
          </a:prstGeom>
          <a:noFill/>
        </p:spPr>
        <p:txBody>
          <a:bodyPr wrap="square">
            <a:spAutoFit/>
          </a:bodyPr>
          <a:lstStyle/>
          <a:p>
            <a:pPr indent="266700">
              <a:lnSpc>
                <a:spcPct val="115000"/>
              </a:lnSpc>
            </a:pPr>
            <a:r>
              <a:rPr lang="en-US" altLang="zh-CN" sz="2200">
                <a:solidFill>
                  <a:srgbClr val="000000"/>
                </a:solidFill>
                <a:latin typeface="Courier New" panose="02070309020205020404" pitchFamily="49" charset="0"/>
                <a:ea typeface="宋体" panose="02010600030101010101" pitchFamily="2" charset="-122"/>
              </a:rPr>
              <a:t>in1d(ar1, ar2, assume_unique=False, invert=False)</a:t>
            </a:r>
            <a:r>
              <a:rPr lang="zh-CN" altLang="zh-CN" sz="2200">
                <a:solidFill>
                  <a:srgbClr val="000000"/>
                </a:solidFill>
                <a:latin typeface="Courier New" panose="02070309020205020404" pitchFamily="49" charset="0"/>
                <a:ea typeface="宋体" panose="02010600030101010101" pitchFamily="2" charset="-122"/>
              </a:rPr>
              <a:t> </a:t>
            </a: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3763530"/>
            <a:ext cx="9271995" cy="1705403"/>
          </a:xfrm>
          <a:prstGeom prst="rect">
            <a:avLst/>
          </a:prstGeom>
          <a:noFill/>
        </p:spPr>
        <p:txBody>
          <a:bodyPr wrap="square">
            <a:spAutoFit/>
          </a:bodyPr>
          <a:lstStyle/>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ar1</a:t>
            </a:r>
            <a:r>
              <a:rPr lang="zh-CN" altLang="zh-CN" sz="1800" kern="0" dirty="0">
                <a:solidFill>
                  <a:srgbClr val="595959"/>
                </a:solidFill>
                <a:latin typeface="宋体" panose="02010600030101010101" pitchFamily="2" charset="-122"/>
                <a:ea typeface="宋体" panose="02010600030101010101" pitchFamily="2" charset="-122"/>
              </a:rPr>
              <a:t>：待判断的数组。</a:t>
            </a:r>
          </a:p>
          <a:p>
            <a:pPr lvl="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ar2</a:t>
            </a:r>
            <a:r>
              <a:rPr lang="zh-CN" altLang="zh-CN" sz="1800" kern="0" dirty="0">
                <a:solidFill>
                  <a:srgbClr val="595959"/>
                </a:solidFill>
                <a:latin typeface="宋体" panose="02010600030101010101" pitchFamily="2" charset="-122"/>
                <a:ea typeface="宋体" panose="02010600030101010101" pitchFamily="2" charset="-122"/>
              </a:rPr>
              <a:t>：判断</a:t>
            </a:r>
            <a:r>
              <a:rPr lang="en-US" altLang="zh-CN" sz="1800" kern="0" dirty="0">
                <a:solidFill>
                  <a:srgbClr val="595959"/>
                </a:solidFill>
                <a:latin typeface="宋体" panose="02010600030101010101" pitchFamily="2" charset="-122"/>
                <a:ea typeface="宋体" panose="02010600030101010101" pitchFamily="2" charset="-122"/>
              </a:rPr>
              <a:t>ar1</a:t>
            </a:r>
            <a:r>
              <a:rPr lang="zh-CN" altLang="zh-CN" sz="1800" kern="0" dirty="0">
                <a:solidFill>
                  <a:srgbClr val="595959"/>
                </a:solidFill>
                <a:latin typeface="宋体" panose="02010600030101010101" pitchFamily="2" charset="-122"/>
                <a:ea typeface="宋体" panose="02010600030101010101" pitchFamily="2" charset="-122"/>
              </a:rPr>
              <a:t>的每个元素所依据的值。</a:t>
            </a:r>
          </a:p>
          <a:p>
            <a:pPr lvl="0" indent="-342900">
              <a:lnSpc>
                <a:spcPct val="150000"/>
              </a:lnSpc>
              <a:buFont typeface="Wingdings" pitchFamily="2" charset="2"/>
              <a:buChar char="Ø"/>
            </a:pPr>
            <a:r>
              <a:rPr lang="en-US" altLang="zh-CN" sz="1800" kern="0" dirty="0" err="1">
                <a:solidFill>
                  <a:srgbClr val="595959"/>
                </a:solidFill>
                <a:latin typeface="宋体" panose="02010600030101010101" pitchFamily="2" charset="-122"/>
                <a:ea typeface="宋体" panose="02010600030101010101" pitchFamily="2" charset="-122"/>
              </a:rPr>
              <a:t>assume_unique</a:t>
            </a:r>
            <a:r>
              <a:rPr lang="zh-CN" altLang="zh-CN" sz="1800" kern="0" dirty="0">
                <a:solidFill>
                  <a:srgbClr val="595959"/>
                </a:solidFill>
                <a:latin typeface="宋体" panose="02010600030101010101" pitchFamily="2" charset="-122"/>
                <a:ea typeface="宋体" panose="02010600030101010101" pitchFamily="2" charset="-122"/>
              </a:rPr>
              <a:t>：是否假设数组</a:t>
            </a:r>
            <a:r>
              <a:rPr lang="en-US" altLang="zh-CN" sz="1800" kern="0" dirty="0">
                <a:solidFill>
                  <a:srgbClr val="595959"/>
                </a:solidFill>
                <a:latin typeface="宋体" panose="02010600030101010101" pitchFamily="2" charset="-122"/>
                <a:ea typeface="宋体" panose="02010600030101010101" pitchFamily="2" charset="-122"/>
              </a:rPr>
              <a:t>ar1</a:t>
            </a:r>
            <a:r>
              <a:rPr lang="zh-CN" altLang="zh-CN" sz="1800" kern="0" dirty="0">
                <a:solidFill>
                  <a:srgbClr val="595959"/>
                </a:solidFill>
                <a:latin typeface="宋体" panose="02010600030101010101" pitchFamily="2" charset="-122"/>
                <a:ea typeface="宋体" panose="02010600030101010101" pitchFamily="2" charset="-122"/>
              </a:rPr>
              <a:t>的唯一性，默认值是</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a:t>
            </a:r>
          </a:p>
          <a:p>
            <a:pPr marL="342900" indent="-342900">
              <a:lnSpc>
                <a:spcPct val="150000"/>
              </a:lnSpc>
              <a:buFont typeface="Wingdings" pitchFamily="2" charset="2"/>
              <a:buChar char="Ø"/>
            </a:pPr>
            <a:r>
              <a:rPr lang="en-US" altLang="zh-CN" sz="1800" kern="0" dirty="0">
                <a:solidFill>
                  <a:srgbClr val="595959"/>
                </a:solidFill>
                <a:latin typeface="宋体" panose="02010600030101010101" pitchFamily="2" charset="-122"/>
                <a:ea typeface="宋体" panose="02010600030101010101" pitchFamily="2" charset="-122"/>
              </a:rPr>
              <a:t>invert</a:t>
            </a:r>
            <a:r>
              <a:rPr lang="zh-CN" altLang="zh-CN" sz="1800" kern="0" dirty="0">
                <a:solidFill>
                  <a:srgbClr val="595959"/>
                </a:solidFill>
                <a:latin typeface="宋体" panose="02010600030101010101" pitchFamily="2" charset="-122"/>
                <a:ea typeface="宋体" panose="02010600030101010101" pitchFamily="2" charset="-122"/>
              </a:rPr>
              <a:t>：是否倒转数组的元素，默认值为</a:t>
            </a:r>
            <a:r>
              <a:rPr lang="en-US" altLang="zh-CN" sz="1800" kern="0" dirty="0">
                <a:solidFill>
                  <a:srgbClr val="595959"/>
                </a:solidFill>
                <a:latin typeface="宋体" panose="02010600030101010101" pitchFamily="2" charset="-122"/>
                <a:ea typeface="宋体" panose="02010600030101010101" pitchFamily="2" charset="-122"/>
              </a:rPr>
              <a:t>False</a:t>
            </a:r>
            <a:r>
              <a:rPr lang="zh-CN" altLang="zh-CN" sz="1800" kern="0" dirty="0">
                <a:solidFill>
                  <a:srgbClr val="595959"/>
                </a:solidFill>
                <a:latin typeface="宋体" panose="02010600030101010101" pitchFamily="2" charset="-122"/>
                <a:ea typeface="宋体" panose="02010600030101010101" pitchFamily="2" charset="-122"/>
              </a:rPr>
              <a:t>。 </a:t>
            </a:r>
            <a:endParaRPr lang="zh-CN" altLang="en-US" sz="18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3736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9.9</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1197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9.9</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874407"/>
          </a:xfrm>
          <a:prstGeom prst="rect">
            <a:avLst/>
          </a:prstGeom>
        </p:spPr>
        <p:txBody>
          <a:bodyPr wrap="square">
            <a:spAutoFit/>
          </a:bodyPr>
          <a:lstStyle/>
          <a:p>
            <a:pPr>
              <a:lnSpc>
                <a:spcPct val="150000"/>
              </a:lnSpc>
            </a:pPr>
            <a:r>
              <a:rPr lang="zh-CN" altLang="zh-CN" sz="1800">
                <a:solidFill>
                  <a:srgbClr val="595959"/>
                </a:solidFill>
                <a:latin typeface="微软雅黑" panose="020B0503020204020204" pitchFamily="34" charset="-122"/>
                <a:ea typeface="微软雅黑" panose="020B0503020204020204" pitchFamily="34" charset="-122"/>
                <a:cs typeface="+mn-ea"/>
              </a:rPr>
              <a:t>熟悉</a:t>
            </a:r>
            <a:r>
              <a:rPr lang="zh-CN" altLang="zh-CN" sz="1800">
                <a:solidFill>
                  <a:srgbClr val="1369B2"/>
                </a:solidFill>
                <a:latin typeface="微软雅黑" panose="020B0503020204020204" pitchFamily="34" charset="-122"/>
                <a:ea typeface="微软雅黑" panose="020B0503020204020204" pitchFamily="34" charset="-122"/>
                <a:cs typeface="+mn-ea"/>
              </a:rPr>
              <a:t>线性代数模块</a:t>
            </a:r>
            <a:r>
              <a:rPr lang="zh-CN" altLang="zh-CN" sz="180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595959"/>
                </a:solidFill>
                <a:latin typeface="微软雅黑" panose="020B0503020204020204" pitchFamily="34" charset="-122"/>
                <a:ea typeface="微软雅黑" panose="020B0503020204020204" pitchFamily="34" charset="-122"/>
                <a:cs typeface="+mn-ea"/>
              </a:rPr>
              <a:t>linalg</a:t>
            </a:r>
            <a:r>
              <a:rPr lang="zh-CN" altLang="zh-CN" sz="1800">
                <a:solidFill>
                  <a:srgbClr val="595959"/>
                </a:solidFill>
                <a:latin typeface="微软雅黑" panose="020B0503020204020204" pitchFamily="34" charset="-122"/>
                <a:ea typeface="微软雅黑" panose="020B0503020204020204" pitchFamily="34" charset="-122"/>
                <a:cs typeface="+mn-ea"/>
              </a:rPr>
              <a:t>模块的功能完成矩阵操作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694076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9.9</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715F0AC9-E1F5-AFBA-A7FE-45768C48F637}"/>
              </a:ext>
            </a:extLst>
          </p:cNvPr>
          <p:cNvSpPr txBox="1"/>
          <p:nvPr/>
        </p:nvSpPr>
        <p:spPr>
          <a:xfrm>
            <a:off x="1414685" y="2565698"/>
            <a:ext cx="6552729" cy="2862322"/>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线性代数</a:t>
            </a:r>
            <a:r>
              <a:rPr lang="zh-CN" altLang="zh-CN" sz="2000" dirty="0"/>
              <a:t>是数学运算中的一个重要工具，它在图形信号处理、音频信号处理中起非常重要的作用</a:t>
            </a:r>
            <a:r>
              <a:rPr lang="zh-CN" altLang="en-US" sz="2000" dirty="0"/>
              <a:t>。</a:t>
            </a:r>
            <a:r>
              <a:rPr lang="en-US" altLang="zh-CN" sz="2000" dirty="0" err="1">
                <a:solidFill>
                  <a:srgbClr val="1369B2"/>
                </a:solidFill>
              </a:rPr>
              <a:t>numpy.linalg</a:t>
            </a:r>
            <a:r>
              <a:rPr lang="zh-CN" altLang="zh-CN" sz="2000" dirty="0">
                <a:solidFill>
                  <a:srgbClr val="1369B2"/>
                </a:solidFill>
              </a:rPr>
              <a:t>模块</a:t>
            </a:r>
            <a:r>
              <a:rPr lang="zh-CN" altLang="zh-CN" sz="2000" dirty="0"/>
              <a:t>中有一组标准的矩阵分解运算以及诸如逆和行列式之类的</a:t>
            </a:r>
            <a:r>
              <a:rPr lang="zh-CN" altLang="en-US" sz="2000" dirty="0"/>
              <a:t>方法，</a:t>
            </a:r>
            <a:r>
              <a:rPr lang="zh-CN" altLang="zh-CN" sz="2000" dirty="0"/>
              <a:t>例如矩阵相乘，如果我们通过“</a:t>
            </a:r>
            <a:r>
              <a:rPr lang="en-US" altLang="zh-CN" sz="2000" dirty="0"/>
              <a:t>*</a:t>
            </a:r>
            <a:r>
              <a:rPr lang="zh-CN" altLang="zh-CN" sz="2000" dirty="0"/>
              <a:t>”对两个数组相乘的话，得到的是一个元素级的积，而不是一个矩阵点积。  </a:t>
            </a:r>
            <a:endParaRPr lang="en-US" altLang="zh-CN" sz="2000" dirty="0"/>
          </a:p>
        </p:txBody>
      </p:sp>
      <p:sp>
        <p:nvSpPr>
          <p:cNvPr id="3" name="矩形: 圆角 139">
            <a:extLst>
              <a:ext uri="{FF2B5EF4-FFF2-40B4-BE49-F238E27FC236}">
                <a16:creationId xmlns:a16="http://schemas.microsoft.com/office/drawing/2014/main" id="{FC77A71B-396C-E035-97CF-B2AFB9BEB9B6}"/>
              </a:ext>
            </a:extLst>
          </p:cNvPr>
          <p:cNvSpPr/>
          <p:nvPr/>
        </p:nvSpPr>
        <p:spPr>
          <a:xfrm>
            <a:off x="1276317" y="1639439"/>
            <a:ext cx="193856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pic>
        <p:nvPicPr>
          <p:cNvPr id="10" name="图片 9">
            <a:extLst>
              <a:ext uri="{FF2B5EF4-FFF2-40B4-BE49-F238E27FC236}">
                <a16:creationId xmlns:a16="http://schemas.microsoft.com/office/drawing/2014/main" id="{C2CC3158-0E86-53AA-A8CD-F531F09C2C28}"/>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2350342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9.9</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715F0AC9-E1F5-AFBA-A7FE-45768C48F637}"/>
              </a:ext>
            </a:extLst>
          </p:cNvPr>
          <p:cNvSpPr txBox="1"/>
          <p:nvPr/>
        </p:nvSpPr>
        <p:spPr>
          <a:xfrm>
            <a:off x="1276317" y="2554427"/>
            <a:ext cx="6336705" cy="499624"/>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000" dirty="0"/>
              <a:t>NumPy</a:t>
            </a:r>
            <a:r>
              <a:rPr lang="zh-CN" altLang="zh-CN" sz="2000" dirty="0"/>
              <a:t>中提供了一个用于矩阵乘法的</a:t>
            </a:r>
            <a:r>
              <a:rPr lang="en-US" altLang="zh-CN" sz="2000" dirty="0">
                <a:solidFill>
                  <a:srgbClr val="1369B2"/>
                </a:solidFill>
              </a:rPr>
              <a:t>dot()</a:t>
            </a:r>
            <a:r>
              <a:rPr lang="zh-CN" altLang="zh-CN" sz="2000" dirty="0">
                <a:solidFill>
                  <a:srgbClr val="1369B2"/>
                </a:solidFill>
              </a:rPr>
              <a:t>方法</a:t>
            </a:r>
            <a:r>
              <a:rPr lang="zh-CN" altLang="en-US" sz="2000" dirty="0"/>
              <a:t>。</a:t>
            </a:r>
            <a:r>
              <a:rPr lang="zh-CN" altLang="zh-CN" sz="2000" dirty="0"/>
              <a:t> </a:t>
            </a:r>
            <a:endParaRPr lang="en-US" altLang="zh-CN" sz="2000" dirty="0"/>
          </a:p>
        </p:txBody>
      </p:sp>
      <p:sp>
        <p:nvSpPr>
          <p:cNvPr id="4" name="矩形 3">
            <a:extLst>
              <a:ext uri="{FF2B5EF4-FFF2-40B4-BE49-F238E27FC236}">
                <a16:creationId xmlns:a16="http://schemas.microsoft.com/office/drawing/2014/main" id="{C1FC510F-DB91-8312-B834-5F3806A9D66B}"/>
              </a:ext>
            </a:extLst>
          </p:cNvPr>
          <p:cNvSpPr/>
          <p:nvPr/>
        </p:nvSpPr>
        <p:spPr>
          <a:xfrm>
            <a:off x="1287706" y="3213770"/>
            <a:ext cx="9271996" cy="180020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361F3701-32C8-A727-CF9A-FAD163E6F02C}"/>
              </a:ext>
            </a:extLst>
          </p:cNvPr>
          <p:cNvSpPr txBox="1"/>
          <p:nvPr/>
        </p:nvSpPr>
        <p:spPr>
          <a:xfrm>
            <a:off x="1630710" y="3554078"/>
            <a:ext cx="8596438" cy="1142620"/>
          </a:xfrm>
          <a:prstGeom prst="rect">
            <a:avLst/>
          </a:prstGeom>
          <a:noFill/>
        </p:spPr>
        <p:txBody>
          <a:bodyPr wrap="square">
            <a:spAutoFit/>
          </a:bodyPr>
          <a:lstStyle/>
          <a:p>
            <a:pPr indent="266700">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arr_x</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([[1, 2, 3], [4, 5, 6]])</a:t>
            </a:r>
            <a:endParaRPr lang="zh-CN" altLang="zh-CN" sz="20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arr_y</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([[1, 2], [3, 4], [5, 6]])</a:t>
            </a:r>
            <a:endParaRPr lang="zh-CN" altLang="zh-CN" sz="20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2000" dirty="0">
                <a:solidFill>
                  <a:srgbClr val="000000"/>
                </a:solidFill>
                <a:latin typeface="Courier New" panose="02070309020205020404" pitchFamily="49" charset="0"/>
                <a:ea typeface="宋体" panose="02010600030101010101" pitchFamily="2" charset="-122"/>
              </a:rPr>
              <a:t>arr_x.</a:t>
            </a:r>
            <a:r>
              <a:rPr lang="en-US" altLang="zh-CN" sz="2000" b="1" dirty="0">
                <a:solidFill>
                  <a:srgbClr val="1369B2"/>
                </a:solidFill>
                <a:latin typeface="Courier New" panose="02070309020205020404" pitchFamily="49" charset="0"/>
                <a:ea typeface="宋体" panose="02010600030101010101" pitchFamily="2" charset="-122"/>
              </a:rPr>
              <a:t>dot(</a:t>
            </a:r>
            <a:r>
              <a:rPr lang="en-US" altLang="zh-CN" sz="2000" b="1" dirty="0" err="1">
                <a:solidFill>
                  <a:srgbClr val="1369B2"/>
                </a:solidFill>
                <a:latin typeface="Courier New" panose="02070309020205020404" pitchFamily="49" charset="0"/>
                <a:ea typeface="宋体" panose="02010600030101010101" pitchFamily="2" charset="-122"/>
              </a:rPr>
              <a:t>arr_y</a:t>
            </a:r>
            <a:r>
              <a:rPr lang="en-US" altLang="zh-CN" sz="2000" b="1" dirty="0">
                <a:solidFill>
                  <a:srgbClr val="1369B2"/>
                </a:solidFill>
                <a:latin typeface="Courier New" panose="02070309020205020404" pitchFamily="49" charset="0"/>
                <a:ea typeface="宋体" panose="02010600030101010101" pitchFamily="2" charset="-122"/>
              </a:rPr>
              <a:t>)</a:t>
            </a:r>
            <a:r>
              <a:rPr lang="en-US" altLang="zh-CN" sz="2000" dirty="0">
                <a:solidFill>
                  <a:srgbClr val="000000"/>
                </a:solidFill>
                <a:latin typeface="Courier New" panose="02070309020205020404" pitchFamily="49" charset="0"/>
                <a:ea typeface="宋体" panose="02010600030101010101" pitchFamily="2" charset="-122"/>
              </a:rPr>
              <a:t> </a:t>
            </a:r>
            <a:endParaRPr lang="zh-CN" altLang="zh-CN" sz="2000" dirty="0">
              <a:solidFill>
                <a:srgbClr val="000000"/>
              </a:solidFill>
              <a:latin typeface="Courier New" panose="02070309020205020404" pitchFamily="49" charset="0"/>
              <a:ea typeface="宋体" panose="02010600030101010101" pitchFamily="2" charset="-122"/>
            </a:endParaRPr>
          </a:p>
        </p:txBody>
      </p:sp>
      <p:sp>
        <p:nvSpPr>
          <p:cNvPr id="6" name="矩形: 圆角 139">
            <a:extLst>
              <a:ext uri="{FF2B5EF4-FFF2-40B4-BE49-F238E27FC236}">
                <a16:creationId xmlns:a16="http://schemas.microsoft.com/office/drawing/2014/main" id="{7CFC4B47-EF57-25C4-BA63-66D8FF311AEC}"/>
              </a:ext>
            </a:extLst>
          </p:cNvPr>
          <p:cNvSpPr/>
          <p:nvPr/>
        </p:nvSpPr>
        <p:spPr>
          <a:xfrm>
            <a:off x="1276317" y="1639439"/>
            <a:ext cx="1866561"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1582745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9.9</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715F0AC9-E1F5-AFBA-A7FE-45768C48F637}"/>
              </a:ext>
            </a:extLst>
          </p:cNvPr>
          <p:cNvSpPr txBox="1"/>
          <p:nvPr/>
        </p:nvSpPr>
        <p:spPr>
          <a:xfrm>
            <a:off x="1414685" y="1981913"/>
            <a:ext cx="9361041" cy="1422890"/>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矩阵点积的条件是</a:t>
            </a:r>
            <a:r>
              <a:rPr lang="zh-CN" altLang="zh-CN" sz="2000" dirty="0">
                <a:solidFill>
                  <a:srgbClr val="1369B2"/>
                </a:solidFill>
              </a:rPr>
              <a:t>矩阵</a:t>
            </a:r>
            <a:r>
              <a:rPr lang="en-US" altLang="zh-CN" sz="2000" dirty="0">
                <a:solidFill>
                  <a:srgbClr val="1369B2"/>
                </a:solidFill>
              </a:rPr>
              <a:t>A</a:t>
            </a:r>
            <a:r>
              <a:rPr lang="zh-CN" altLang="zh-CN" sz="2000" dirty="0">
                <a:solidFill>
                  <a:srgbClr val="1369B2"/>
                </a:solidFill>
              </a:rPr>
              <a:t>的列数等于矩阵</a:t>
            </a:r>
            <a:r>
              <a:rPr lang="en-US" altLang="zh-CN" sz="2000" dirty="0">
                <a:solidFill>
                  <a:srgbClr val="1369B2"/>
                </a:solidFill>
              </a:rPr>
              <a:t>B</a:t>
            </a:r>
            <a:r>
              <a:rPr lang="zh-CN" altLang="zh-CN" sz="2000" dirty="0">
                <a:solidFill>
                  <a:srgbClr val="1369B2"/>
                </a:solidFill>
              </a:rPr>
              <a:t>的行数</a:t>
            </a:r>
            <a:r>
              <a:rPr lang="zh-CN" altLang="zh-CN" sz="2000" dirty="0"/>
              <a:t>，假设</a:t>
            </a:r>
            <a:r>
              <a:rPr lang="en-US" altLang="zh-CN" sz="2000" dirty="0"/>
              <a:t>A</a:t>
            </a:r>
            <a:r>
              <a:rPr lang="zh-CN" altLang="zh-CN" sz="2000" dirty="0"/>
              <a:t>为</a:t>
            </a:r>
            <a:r>
              <a:rPr lang="en-US" altLang="zh-CN" sz="2000" dirty="0"/>
              <a:t> m*p</a:t>
            </a:r>
            <a:r>
              <a:rPr lang="zh-CN" altLang="zh-CN" sz="2000" dirty="0"/>
              <a:t>的矩阵，</a:t>
            </a:r>
            <a:r>
              <a:rPr lang="en-US" altLang="zh-CN" sz="2000" dirty="0"/>
              <a:t>B</a:t>
            </a:r>
            <a:r>
              <a:rPr lang="zh-CN" altLang="zh-CN" sz="2000" dirty="0"/>
              <a:t>为</a:t>
            </a:r>
            <a:r>
              <a:rPr lang="en-US" altLang="zh-CN" sz="2000" dirty="0"/>
              <a:t> p*n </a:t>
            </a:r>
            <a:r>
              <a:rPr lang="zh-CN" altLang="zh-CN" sz="2000" dirty="0"/>
              <a:t>的矩阵，那么矩阵</a:t>
            </a:r>
            <a:r>
              <a:rPr lang="en-US" altLang="zh-CN" sz="2000" dirty="0"/>
              <a:t>A</a:t>
            </a:r>
            <a:r>
              <a:rPr lang="zh-CN" altLang="zh-CN" sz="2000" dirty="0"/>
              <a:t>与</a:t>
            </a:r>
            <a:r>
              <a:rPr lang="en-US" altLang="zh-CN" sz="2000" dirty="0"/>
              <a:t>B</a:t>
            </a:r>
            <a:r>
              <a:rPr lang="zh-CN" altLang="zh-CN" sz="2000" dirty="0"/>
              <a:t>的乘积就是一个</a:t>
            </a:r>
            <a:r>
              <a:rPr lang="en-US" altLang="zh-CN" sz="2000" dirty="0"/>
              <a:t> m*n </a:t>
            </a:r>
            <a:r>
              <a:rPr lang="zh-CN" altLang="zh-CN" sz="2000" dirty="0"/>
              <a:t>的矩阵</a:t>
            </a:r>
            <a:r>
              <a:rPr lang="en-US" altLang="zh-CN" sz="2000" dirty="0"/>
              <a:t>C</a:t>
            </a:r>
            <a:r>
              <a:rPr lang="zh-CN" altLang="zh-CN" sz="2000" dirty="0"/>
              <a:t>，其中矩阵</a:t>
            </a:r>
            <a:r>
              <a:rPr lang="en-US" altLang="zh-CN" sz="2000" dirty="0"/>
              <a:t>C</a:t>
            </a:r>
            <a:r>
              <a:rPr lang="zh-CN" altLang="zh-CN" sz="2000" dirty="0"/>
              <a:t>的第</a:t>
            </a:r>
            <a:r>
              <a:rPr lang="en-US" altLang="zh-CN" sz="2000" dirty="0" err="1"/>
              <a:t>i</a:t>
            </a:r>
            <a:r>
              <a:rPr lang="zh-CN" altLang="zh-CN" sz="2000" dirty="0"/>
              <a:t>行第</a:t>
            </a:r>
            <a:r>
              <a:rPr lang="en-US" altLang="zh-CN" sz="2000" dirty="0"/>
              <a:t>j</a:t>
            </a:r>
            <a:r>
              <a:rPr lang="zh-CN" altLang="zh-CN" sz="2000" dirty="0"/>
              <a:t>列的元素可以表示为</a:t>
            </a:r>
            <a:r>
              <a:rPr lang="zh-CN" altLang="en-US" sz="2000" dirty="0"/>
              <a:t>：</a:t>
            </a:r>
            <a:endParaRPr lang="en-US" altLang="zh-CN" sz="2000" dirty="0"/>
          </a:p>
        </p:txBody>
      </p:sp>
      <p:sp>
        <p:nvSpPr>
          <p:cNvPr id="6" name="矩形: 圆角 139">
            <a:extLst>
              <a:ext uri="{FF2B5EF4-FFF2-40B4-BE49-F238E27FC236}">
                <a16:creationId xmlns:a16="http://schemas.microsoft.com/office/drawing/2014/main" id="{6E6CBBBA-C286-F01A-F6E2-1F246E8C0138}"/>
              </a:ext>
            </a:extLst>
          </p:cNvPr>
          <p:cNvSpPr/>
          <p:nvPr/>
        </p:nvSpPr>
        <p:spPr>
          <a:xfrm>
            <a:off x="1276317" y="1136278"/>
            <a:ext cx="2442623"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a:latin typeface="宋体" panose="02010600030101010101" pitchFamily="2" charset="-122"/>
                <a:ea typeface="宋体" panose="02010600030101010101" pitchFamily="2" charset="-122"/>
              </a:rPr>
              <a:t>矩阵点积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7" name="图片 6">
            <a:extLst>
              <a:ext uri="{FF2B5EF4-FFF2-40B4-BE49-F238E27FC236}">
                <a16:creationId xmlns:a16="http://schemas.microsoft.com/office/drawing/2014/main" id="{A3D88C12-CAAE-3189-786F-4570D4866FE7}"/>
              </a:ext>
            </a:extLst>
          </p:cNvPr>
          <p:cNvPicPr>
            <a:picLocks noChangeAspect="1"/>
          </p:cNvPicPr>
          <p:nvPr/>
        </p:nvPicPr>
        <p:blipFill>
          <a:blip r:embed="rId3"/>
          <a:stretch>
            <a:fillRect/>
          </a:stretch>
        </p:blipFill>
        <p:spPr>
          <a:xfrm>
            <a:off x="3070870" y="3456889"/>
            <a:ext cx="5760640" cy="1071629"/>
          </a:xfrm>
          <a:prstGeom prst="rect">
            <a:avLst/>
          </a:prstGeom>
        </p:spPr>
      </p:pic>
      <p:pic>
        <p:nvPicPr>
          <p:cNvPr id="8" name="图片 7">
            <a:extLst>
              <a:ext uri="{FF2B5EF4-FFF2-40B4-BE49-F238E27FC236}">
                <a16:creationId xmlns:a16="http://schemas.microsoft.com/office/drawing/2014/main" id="{3FE587C5-2519-6913-E8B4-669E63D03E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962857" y="4725938"/>
            <a:ext cx="6264696" cy="1227278"/>
          </a:xfrm>
          <a:prstGeom prst="rect">
            <a:avLst/>
          </a:prstGeom>
          <a:noFill/>
          <a:ln>
            <a:noFill/>
          </a:ln>
        </p:spPr>
      </p:pic>
    </p:spTree>
    <p:extLst>
      <p:ext uri="{BB962C8B-B14F-4D97-AF65-F5344CB8AC3E}">
        <p14:creationId xmlns:p14="http://schemas.microsoft.com/office/powerpoint/2010/main" val="169819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9.9</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线性代数模块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a:extLst>
              <a:ext uri="{FF2B5EF4-FFF2-40B4-BE49-F238E27FC236}">
                <a16:creationId xmlns:a16="http://schemas.microsoft.com/office/drawing/2014/main" id="{372323AA-CD4D-7663-DE68-33E5D7913EAF}"/>
              </a:ext>
            </a:extLst>
          </p:cNvPr>
          <p:cNvGraphicFramePr>
            <a:graphicFrameLocks noGrp="1"/>
          </p:cNvGraphicFramePr>
          <p:nvPr>
            <p:extLst>
              <p:ext uri="{D42A27DB-BD31-4B8C-83A1-F6EECF244321}">
                <p14:modId xmlns:p14="http://schemas.microsoft.com/office/powerpoint/2010/main" val="1181158480"/>
              </p:ext>
            </p:extLst>
          </p:nvPr>
        </p:nvGraphicFramePr>
        <p:xfrm>
          <a:off x="1630710" y="1917626"/>
          <a:ext cx="8928992" cy="4570530"/>
        </p:xfrm>
        <a:graphic>
          <a:graphicData uri="http://schemas.openxmlformats.org/drawingml/2006/table">
            <a:tbl>
              <a:tblPr>
                <a:tableStyleId>{00A15C55-8517-42AA-B614-E9B94910E393}</a:tableStyleId>
              </a:tblPr>
              <a:tblGrid>
                <a:gridCol w="1800200">
                  <a:extLst>
                    <a:ext uri="{9D8B030D-6E8A-4147-A177-3AD203B41FA5}">
                      <a16:colId xmlns:a16="http://schemas.microsoft.com/office/drawing/2014/main" val="1345553933"/>
                    </a:ext>
                  </a:extLst>
                </a:gridCol>
                <a:gridCol w="7128792">
                  <a:extLst>
                    <a:ext uri="{9D8B030D-6E8A-4147-A177-3AD203B41FA5}">
                      <a16:colId xmlns:a16="http://schemas.microsoft.com/office/drawing/2014/main" val="1515813387"/>
                    </a:ext>
                  </a:extLst>
                </a:gridCol>
              </a:tblGrid>
              <a:tr h="453650">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diag()</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从一个数组中提取对角线元素或构造一个</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对角矩阵</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0" marB="0" anchor="ctr"/>
                </a:tc>
                <a:extLst>
                  <a:ext uri="{0D108BD9-81ED-4DB2-BD59-A6C34878D82A}">
                    <a16:rowId xmlns:a16="http://schemas.microsoft.com/office/drawing/2014/main" val="2276109380"/>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trace()</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对角线元素和</a:t>
                      </a:r>
                    </a:p>
                  </a:txBody>
                  <a:tcPr marL="68580" marR="68580" marT="0" marB="0" anchor="ctr"/>
                </a:tc>
                <a:extLst>
                  <a:ext uri="{0D108BD9-81ED-4DB2-BD59-A6C34878D82A}">
                    <a16:rowId xmlns:a16="http://schemas.microsoft.com/office/drawing/2014/main" val="2075096867"/>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det()</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矩阵的行列式</a:t>
                      </a:r>
                    </a:p>
                  </a:txBody>
                  <a:tcPr marL="68580" marR="68580" marT="0" marB="0" anchor="ctr"/>
                </a:tc>
                <a:extLst>
                  <a:ext uri="{0D108BD9-81ED-4DB2-BD59-A6C34878D82A}">
                    <a16:rowId xmlns:a16="http://schemas.microsoft.com/office/drawing/2014/main" val="2469291200"/>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eig()</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计算矩阵的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特征值</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特征向量</a:t>
                      </a:r>
                    </a:p>
                  </a:txBody>
                  <a:tcPr marL="68580" marR="68580" marT="0" marB="0" anchor="ctr"/>
                </a:tc>
                <a:extLst>
                  <a:ext uri="{0D108BD9-81ED-4DB2-BD59-A6C34878D82A}">
                    <a16:rowId xmlns:a16="http://schemas.microsoft.com/office/drawing/2014/main" val="2302312844"/>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inv()</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矩阵的逆</a:t>
                      </a:r>
                    </a:p>
                  </a:txBody>
                  <a:tcPr marL="68580" marR="68580" marT="0" marB="0" anchor="ctr"/>
                </a:tc>
                <a:extLst>
                  <a:ext uri="{0D108BD9-81ED-4DB2-BD59-A6C34878D82A}">
                    <a16:rowId xmlns:a16="http://schemas.microsoft.com/office/drawing/2014/main" val="2206652685"/>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qr()</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algn="l" defTabSz="1219200" rtl="0" eaLnBrk="1" latinLnBrk="0" hangingPunct="1"/>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计算矩阵的</a:t>
                      </a:r>
                      <a:r>
                        <a:rPr lang="en-US" alt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QR</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分解</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QR</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分解将矩阵分解为一个正交矩阵</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endPar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algn="l" defTabSz="1219200" rtl="0" eaLnBrk="1" latinLnBrk="0" hangingPunct="1"/>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一个上三角矩阵</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 </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0" marB="0" anchor="ctr"/>
                </a:tc>
                <a:extLst>
                  <a:ext uri="{0D108BD9-81ED-4DB2-BD59-A6C34878D82A}">
                    <a16:rowId xmlns:a16="http://schemas.microsoft.com/office/drawing/2014/main" val="3187339913"/>
                  </a:ext>
                </a:extLst>
              </a:tr>
              <a:tr h="4536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svd()</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对矩阵进行</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奇异值</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SVD</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分解</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0" marB="0" anchor="ctr"/>
                </a:tc>
                <a:extLst>
                  <a:ext uri="{0D108BD9-81ED-4DB2-BD59-A6C34878D82A}">
                    <a16:rowId xmlns:a16="http://schemas.microsoft.com/office/drawing/2014/main" val="1223365546"/>
                  </a:ext>
                </a:extLst>
              </a:tr>
              <a:tr h="453650">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solve()</a:t>
                      </a:r>
                      <a:endPar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解</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线性方程组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Ax=b</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是一个矩阵，</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是一个向量</a:t>
                      </a:r>
                    </a:p>
                  </a:txBody>
                  <a:tcPr marL="68580" marR="68580" marT="0" marB="0" anchor="ctr"/>
                </a:tc>
                <a:extLst>
                  <a:ext uri="{0D108BD9-81ED-4DB2-BD59-A6C34878D82A}">
                    <a16:rowId xmlns:a16="http://schemas.microsoft.com/office/drawing/2014/main" val="280799320"/>
                  </a:ext>
                </a:extLst>
              </a:tr>
              <a:tr h="453650">
                <a:tc>
                  <a:txBody>
                    <a:bodyPr/>
                    <a:lstStyle/>
                    <a:p>
                      <a:pPr marL="0" indent="0" algn="ctr" defTabSz="1219200" rtl="0" eaLnBrk="1" latinLnBrk="0" hangingPunct="1">
                        <a:lnSpc>
                          <a:spcPct val="115000"/>
                        </a:lnSpc>
                        <a:spcAft>
                          <a:spcPts val="0"/>
                        </a:spcAft>
                      </a:pPr>
                      <a:r>
                        <a:rPr lang="en-US" altLang="zh-C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lstsq</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0" marB="0" anchor="ctr"/>
                </a:tc>
                <a:tc>
                  <a:txBody>
                    <a:bodyPr/>
                    <a:lstStyle/>
                    <a:p>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Ax=b</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最小二乘解</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0" marB="0" anchor="ctr"/>
                </a:tc>
                <a:extLst>
                  <a:ext uri="{0D108BD9-81ED-4DB2-BD59-A6C34878D82A}">
                    <a16:rowId xmlns:a16="http://schemas.microsoft.com/office/drawing/2014/main" val="3339761424"/>
                  </a:ext>
                </a:extLst>
              </a:tr>
            </a:tbl>
          </a:graphicData>
        </a:graphic>
      </p:graphicFrame>
      <p:sp>
        <p:nvSpPr>
          <p:cNvPr id="5" name="矩形: 圆角 139">
            <a:extLst>
              <a:ext uri="{FF2B5EF4-FFF2-40B4-BE49-F238E27FC236}">
                <a16:creationId xmlns:a16="http://schemas.microsoft.com/office/drawing/2014/main" id="{C192A52F-E100-5049-A094-1686C646B2A2}"/>
              </a:ext>
            </a:extLst>
          </p:cNvPr>
          <p:cNvSpPr/>
          <p:nvPr/>
        </p:nvSpPr>
        <p:spPr>
          <a:xfrm>
            <a:off x="1276317" y="1136278"/>
            <a:ext cx="229860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常见函数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366264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9.10</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8267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9.10</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874407"/>
          </a:xfrm>
          <a:prstGeom prst="rect">
            <a:avLst/>
          </a:prstGeom>
        </p:spPr>
        <p:txBody>
          <a:bodyPr wrap="square">
            <a:spAutoFit/>
          </a:bodyPr>
          <a:lstStyle/>
          <a:p>
            <a:pPr>
              <a:lnSpc>
                <a:spcPct val="150000"/>
              </a:lnSpc>
            </a:pPr>
            <a:r>
              <a:rPr lang="zh-CN" altLang="zh-CN" sz="1800">
                <a:solidFill>
                  <a:srgbClr val="595959"/>
                </a:solidFill>
                <a:latin typeface="微软雅黑" panose="020B0503020204020204" pitchFamily="34" charset="-122"/>
                <a:ea typeface="微软雅黑" panose="020B0503020204020204" pitchFamily="34" charset="-122"/>
                <a:cs typeface="+mn-ea"/>
              </a:rPr>
              <a:t>掌握</a:t>
            </a:r>
            <a:r>
              <a:rPr lang="zh-CN" altLang="zh-CN" sz="1800">
                <a:solidFill>
                  <a:srgbClr val="1369B2"/>
                </a:solidFill>
                <a:latin typeface="微软雅黑" panose="020B0503020204020204" pitchFamily="34" charset="-122"/>
                <a:ea typeface="微软雅黑" panose="020B0503020204020204" pitchFamily="34" charset="-122"/>
                <a:cs typeface="+mn-ea"/>
              </a:rPr>
              <a:t>随机数模块</a:t>
            </a:r>
            <a:r>
              <a:rPr lang="zh-CN" altLang="zh-CN" sz="180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595959"/>
                </a:solidFill>
                <a:latin typeface="微软雅黑" panose="020B0503020204020204" pitchFamily="34" charset="-122"/>
                <a:ea typeface="微软雅黑" panose="020B0503020204020204" pitchFamily="34" charset="-122"/>
                <a:cs typeface="+mn-ea"/>
              </a:rPr>
              <a:t>random</a:t>
            </a:r>
            <a:r>
              <a:rPr lang="zh-CN" altLang="zh-CN" sz="1800">
                <a:solidFill>
                  <a:srgbClr val="595959"/>
                </a:solidFill>
                <a:latin typeface="微软雅黑" panose="020B0503020204020204" pitchFamily="34" charset="-122"/>
                <a:ea typeface="微软雅黑" panose="020B0503020204020204" pitchFamily="34" charset="-122"/>
                <a:cs typeface="+mn-ea"/>
              </a:rPr>
              <a:t>模块的功能生成包含随机数的数组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4154663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9.10</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E6B48BA-2335-0063-B28E-526F56F1C520}"/>
              </a:ext>
            </a:extLst>
          </p:cNvPr>
          <p:cNvSpPr txBox="1"/>
          <p:nvPr/>
        </p:nvSpPr>
        <p:spPr>
          <a:xfrm>
            <a:off x="4494130" y="3285778"/>
            <a:ext cx="6281595" cy="1422954"/>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与</a:t>
            </a:r>
            <a:r>
              <a:rPr lang="en-US" altLang="zh-CN" sz="2000" kern="0" dirty="0">
                <a:solidFill>
                  <a:srgbClr val="595959"/>
                </a:solidFill>
                <a:latin typeface="Microsoft YaHei" panose="020B0503020204020204" pitchFamily="34" charset="-122"/>
                <a:ea typeface="Microsoft YaHei" panose="020B0503020204020204" pitchFamily="34" charset="-122"/>
              </a:rPr>
              <a:t>Python</a:t>
            </a:r>
            <a:r>
              <a:rPr lang="zh-CN" altLang="zh-CN" sz="2000" kern="0" dirty="0">
                <a:solidFill>
                  <a:srgbClr val="595959"/>
                </a:solidFill>
                <a:latin typeface="Microsoft YaHei" panose="020B0503020204020204" pitchFamily="34" charset="-122"/>
                <a:ea typeface="Microsoft YaHei" panose="020B0503020204020204" pitchFamily="34" charset="-122"/>
              </a:rPr>
              <a:t>的</a:t>
            </a:r>
            <a:r>
              <a:rPr lang="en-US" altLang="zh-CN" sz="2000" kern="0" dirty="0">
                <a:solidFill>
                  <a:srgbClr val="595959"/>
                </a:solidFill>
                <a:latin typeface="Microsoft YaHei" panose="020B0503020204020204" pitchFamily="34" charset="-122"/>
                <a:ea typeface="Microsoft YaHei" panose="020B0503020204020204" pitchFamily="34" charset="-122"/>
              </a:rPr>
              <a:t>random</a:t>
            </a:r>
            <a:r>
              <a:rPr lang="zh-CN" altLang="zh-CN" sz="2000" kern="0" dirty="0">
                <a:solidFill>
                  <a:srgbClr val="595959"/>
                </a:solidFill>
                <a:latin typeface="Microsoft YaHei" panose="020B0503020204020204" pitchFamily="34" charset="-122"/>
                <a:ea typeface="Microsoft YaHei" panose="020B0503020204020204" pitchFamily="34" charset="-122"/>
              </a:rPr>
              <a:t>模块相比，</a:t>
            </a:r>
            <a:r>
              <a:rPr lang="en-US" altLang="zh-CN" sz="2000" kern="0" dirty="0">
                <a:solidFill>
                  <a:srgbClr val="595959"/>
                </a:solidFill>
                <a:latin typeface="Microsoft YaHei" panose="020B0503020204020204" pitchFamily="34" charset="-122"/>
                <a:ea typeface="Microsoft YaHei" panose="020B0503020204020204" pitchFamily="34"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rPr>
              <a:t>的</a:t>
            </a:r>
            <a:r>
              <a:rPr lang="en-US" altLang="zh-CN" sz="2000" kern="0" dirty="0">
                <a:solidFill>
                  <a:srgbClr val="595959"/>
                </a:solidFill>
                <a:latin typeface="Microsoft YaHei" panose="020B0503020204020204" pitchFamily="34" charset="-122"/>
                <a:ea typeface="Microsoft YaHei" panose="020B0503020204020204" pitchFamily="34" charset="-122"/>
              </a:rPr>
              <a:t>random</a:t>
            </a:r>
            <a:r>
              <a:rPr lang="zh-CN" altLang="zh-CN" sz="2000" kern="0" dirty="0">
                <a:solidFill>
                  <a:srgbClr val="595959"/>
                </a:solidFill>
                <a:latin typeface="Microsoft YaHei" panose="020B0503020204020204" pitchFamily="34" charset="-122"/>
                <a:ea typeface="Microsoft YaHei" panose="020B0503020204020204" pitchFamily="34" charset="-122"/>
              </a:rPr>
              <a:t>模块功能更多，它增加了一些可以</a:t>
            </a:r>
            <a:r>
              <a:rPr lang="zh-CN" altLang="zh-CN" sz="2000" kern="0" dirty="0">
                <a:solidFill>
                  <a:srgbClr val="1369B2"/>
                </a:solidFill>
                <a:latin typeface="Microsoft YaHei" panose="020B0503020204020204" pitchFamily="34" charset="-122"/>
                <a:ea typeface="Microsoft YaHei" panose="020B0503020204020204" pitchFamily="34" charset="-122"/>
              </a:rPr>
              <a:t>高效生成多种概率分布样本值的函数</a:t>
            </a:r>
            <a:r>
              <a:rPr lang="zh-CN" altLang="zh-CN" sz="2000" kern="0" dirty="0">
                <a:solidFill>
                  <a:srgbClr val="595959"/>
                </a:solidFill>
                <a:latin typeface="Microsoft YaHei" panose="020B0503020204020204" pitchFamily="34" charset="-122"/>
                <a:ea typeface="Microsoft YaHei" panose="020B0503020204020204" pitchFamily="34" charset="-122"/>
              </a:rPr>
              <a:t>。 </a:t>
            </a:r>
          </a:p>
        </p:txBody>
      </p:sp>
      <p:pic>
        <p:nvPicPr>
          <p:cNvPr id="3" name="Picture 7" descr="总结小人">
            <a:extLst>
              <a:ext uri="{FF2B5EF4-FFF2-40B4-BE49-F238E27FC236}">
                <a16:creationId xmlns:a16="http://schemas.microsoft.com/office/drawing/2014/main" id="{F06DAFE4-BC91-58B3-D0C8-26403385B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897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58663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数组相关概念</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grpSp>
        <p:nvGrpSpPr>
          <p:cNvPr id="6" name="组合 5"/>
          <p:cNvGrpSpPr/>
          <p:nvPr/>
        </p:nvGrpSpPr>
        <p:grpSpPr>
          <a:xfrm>
            <a:off x="1846734" y="3623585"/>
            <a:ext cx="1800200" cy="1623081"/>
            <a:chOff x="1846734" y="3623585"/>
            <a:chExt cx="1800200" cy="1623081"/>
          </a:xfrm>
        </p:grpSpPr>
        <p:sp>
          <p:nvSpPr>
            <p:cNvPr id="19" name="Freeform 5"/>
            <p:cNvSpPr/>
            <p:nvPr/>
          </p:nvSpPr>
          <p:spPr bwMode="auto">
            <a:xfrm>
              <a:off x="1846734" y="3623585"/>
              <a:ext cx="1800200" cy="16230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38100" cap="flat">
              <a:solidFill>
                <a:srgbClr val="1369B2"/>
              </a:solidFill>
              <a:prstDash val="solid"/>
              <a:miter lim="800000"/>
            </a:ln>
            <a:effectLst>
              <a:outerShdw blurRad="76200" dir="18900000" sy="23000" kx="-1200000" algn="bl" rotWithShape="0">
                <a:prstClr val="black">
                  <a:alpha val="20000"/>
                </a:prstClr>
              </a:outerShdw>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schemeClr val="bg1"/>
                </a:solidFill>
                <a:cs typeface="+mn-ea"/>
                <a:sym typeface="+mn-lt"/>
              </a:endParaRPr>
            </a:p>
          </p:txBody>
        </p:sp>
        <p:sp>
          <p:nvSpPr>
            <p:cNvPr id="22" name="TextBox 46"/>
            <p:cNvSpPr txBox="1"/>
            <p:nvPr/>
          </p:nvSpPr>
          <p:spPr>
            <a:xfrm>
              <a:off x="2319892" y="4188903"/>
              <a:ext cx="853884"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数组</a:t>
              </a:r>
              <a:endParaRPr lang="zh-CN" altLang="en-US" sz="3200" b="1" dirty="0"/>
            </a:p>
          </p:txBody>
        </p:sp>
      </p:grpSp>
      <p:grpSp>
        <p:nvGrpSpPr>
          <p:cNvPr id="36" name="组合 35"/>
          <p:cNvGrpSpPr/>
          <p:nvPr/>
        </p:nvGrpSpPr>
        <p:grpSpPr>
          <a:xfrm>
            <a:off x="4030977" y="3623585"/>
            <a:ext cx="1800200" cy="1623081"/>
            <a:chOff x="1846734" y="3623585"/>
            <a:chExt cx="1800200" cy="1623081"/>
          </a:xfrm>
        </p:grpSpPr>
        <p:sp>
          <p:nvSpPr>
            <p:cNvPr id="37" name="Freeform 5"/>
            <p:cNvSpPr/>
            <p:nvPr/>
          </p:nvSpPr>
          <p:spPr bwMode="auto">
            <a:xfrm>
              <a:off x="1846734" y="3623585"/>
              <a:ext cx="1800200" cy="16230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38100" cap="flat">
              <a:solidFill>
                <a:srgbClr val="1369B2"/>
              </a:solidFill>
              <a:prstDash val="solid"/>
              <a:miter lim="800000"/>
            </a:ln>
            <a:effectLst>
              <a:outerShdw blurRad="76200" dir="18900000" sy="23000" kx="-1200000" algn="bl" rotWithShape="0">
                <a:prstClr val="black">
                  <a:alpha val="20000"/>
                </a:prstClr>
              </a:outerShdw>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schemeClr val="bg1"/>
                </a:solidFill>
                <a:cs typeface="+mn-ea"/>
                <a:sym typeface="+mn-lt"/>
              </a:endParaRPr>
            </a:p>
          </p:txBody>
        </p:sp>
        <p:sp>
          <p:nvSpPr>
            <p:cNvPr id="38" name="TextBox 46"/>
            <p:cNvSpPr txBox="1"/>
            <p:nvPr/>
          </p:nvSpPr>
          <p:spPr>
            <a:xfrm>
              <a:off x="2319892" y="4188903"/>
              <a:ext cx="853884"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维度</a:t>
              </a:r>
              <a:endParaRPr lang="zh-CN" altLang="en-US"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grpSp>
      <p:grpSp>
        <p:nvGrpSpPr>
          <p:cNvPr id="39" name="组合 38"/>
          <p:cNvGrpSpPr/>
          <p:nvPr/>
        </p:nvGrpSpPr>
        <p:grpSpPr>
          <a:xfrm>
            <a:off x="6215220" y="3623585"/>
            <a:ext cx="1800200" cy="1623081"/>
            <a:chOff x="1846734" y="3623585"/>
            <a:chExt cx="1800200" cy="1623081"/>
          </a:xfrm>
        </p:grpSpPr>
        <p:sp>
          <p:nvSpPr>
            <p:cNvPr id="40" name="Freeform 5"/>
            <p:cNvSpPr/>
            <p:nvPr/>
          </p:nvSpPr>
          <p:spPr bwMode="auto">
            <a:xfrm>
              <a:off x="1846734" y="3623585"/>
              <a:ext cx="1800200" cy="16230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38100" cap="flat">
              <a:solidFill>
                <a:srgbClr val="1369B2"/>
              </a:solidFill>
              <a:prstDash val="solid"/>
              <a:miter lim="800000"/>
            </a:ln>
            <a:effectLst>
              <a:outerShdw blurRad="76200" dir="18900000" sy="23000" kx="-1200000" algn="bl" rotWithShape="0">
                <a:prstClr val="black">
                  <a:alpha val="20000"/>
                </a:prstClr>
              </a:outerShdw>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schemeClr val="bg1"/>
                </a:solidFill>
                <a:cs typeface="+mn-ea"/>
                <a:sym typeface="+mn-lt"/>
              </a:endParaRPr>
            </a:p>
          </p:txBody>
        </p:sp>
        <p:sp>
          <p:nvSpPr>
            <p:cNvPr id="41" name="TextBox 46"/>
            <p:cNvSpPr txBox="1"/>
            <p:nvPr/>
          </p:nvSpPr>
          <p:spPr>
            <a:xfrm>
              <a:off x="2319892" y="4188903"/>
              <a:ext cx="853884"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轴</a:t>
              </a:r>
              <a:endParaRPr lang="zh-CN" altLang="en-US"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grpSp>
      <p:grpSp>
        <p:nvGrpSpPr>
          <p:cNvPr id="42" name="组合 41"/>
          <p:cNvGrpSpPr/>
          <p:nvPr/>
        </p:nvGrpSpPr>
        <p:grpSpPr>
          <a:xfrm>
            <a:off x="8399462" y="3623585"/>
            <a:ext cx="1800200" cy="1623081"/>
            <a:chOff x="1846734" y="3623585"/>
            <a:chExt cx="1800200" cy="1623081"/>
          </a:xfrm>
        </p:grpSpPr>
        <p:sp>
          <p:nvSpPr>
            <p:cNvPr id="43" name="Freeform 5"/>
            <p:cNvSpPr/>
            <p:nvPr/>
          </p:nvSpPr>
          <p:spPr bwMode="auto">
            <a:xfrm>
              <a:off x="1846734" y="3623585"/>
              <a:ext cx="1800200" cy="16230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38100" cap="flat">
              <a:solidFill>
                <a:srgbClr val="1369B2"/>
              </a:solidFill>
              <a:prstDash val="solid"/>
              <a:miter lim="800000"/>
            </a:ln>
            <a:effectLst>
              <a:outerShdw blurRad="76200" dir="18900000" sy="23000" kx="-1200000" algn="bl" rotWithShape="0">
                <a:prstClr val="black">
                  <a:alpha val="20000"/>
                </a:prstClr>
              </a:outerShdw>
            </a:effec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schemeClr val="bg1"/>
                </a:solidFill>
                <a:cs typeface="+mn-ea"/>
                <a:sym typeface="+mn-lt"/>
              </a:endParaRPr>
            </a:p>
          </p:txBody>
        </p:sp>
        <p:sp>
          <p:nvSpPr>
            <p:cNvPr id="44" name="TextBox 46"/>
            <p:cNvSpPr txBox="1"/>
            <p:nvPr/>
          </p:nvSpPr>
          <p:spPr>
            <a:xfrm>
              <a:off x="2319892" y="4188903"/>
              <a:ext cx="853884"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秩</a:t>
              </a:r>
              <a:endParaRPr lang="zh-CN" altLang="en-US" sz="3200" b="1"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grpSp>
    </p:spTree>
    <p:extLst>
      <p:ext uri="{BB962C8B-B14F-4D97-AF65-F5344CB8AC3E}">
        <p14:creationId xmlns:p14="http://schemas.microsoft.com/office/powerpoint/2010/main" val="396163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9.10</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圆角 139">
            <a:extLst>
              <a:ext uri="{FF2B5EF4-FFF2-40B4-BE49-F238E27FC236}">
                <a16:creationId xmlns:a16="http://schemas.microsoft.com/office/drawing/2014/main" id="{368A93CA-2E5D-23F6-D6A8-4517101D0C98}"/>
              </a:ext>
            </a:extLst>
          </p:cNvPr>
          <p:cNvSpPr/>
          <p:nvPr/>
        </p:nvSpPr>
        <p:spPr>
          <a:xfrm>
            <a:off x="1276318" y="2198656"/>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生成随机数数组</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5" name="矩形 4">
            <a:extLst>
              <a:ext uri="{FF2B5EF4-FFF2-40B4-BE49-F238E27FC236}">
                <a16:creationId xmlns:a16="http://schemas.microsoft.com/office/drawing/2014/main" id="{B540A3DB-B593-7024-9CFC-8DE9BD6B8135}"/>
              </a:ext>
            </a:extLst>
          </p:cNvPr>
          <p:cNvSpPr/>
          <p:nvPr/>
        </p:nvSpPr>
        <p:spPr>
          <a:xfrm>
            <a:off x="927666" y="3213771"/>
            <a:ext cx="4999474" cy="151216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54F20667-1602-9805-F3B6-BBE3504B83BE}"/>
              </a:ext>
            </a:extLst>
          </p:cNvPr>
          <p:cNvSpPr txBox="1"/>
          <p:nvPr/>
        </p:nvSpPr>
        <p:spPr>
          <a:xfrm>
            <a:off x="1106924" y="3571076"/>
            <a:ext cx="4640957" cy="788677"/>
          </a:xfrm>
          <a:prstGeom prst="rect">
            <a:avLst/>
          </a:prstGeom>
          <a:noFill/>
        </p:spPr>
        <p:txBody>
          <a:bodyPr wrap="square">
            <a:spAutoFit/>
          </a:bodyPr>
          <a:lstStyle/>
          <a:p>
            <a:pPr>
              <a:lnSpc>
                <a:spcPct val="115000"/>
              </a:lnSpc>
            </a:pPr>
            <a:r>
              <a:rPr lang="en-US" altLang="zh-CN" sz="2000" dirty="0">
                <a:solidFill>
                  <a:srgbClr val="000000"/>
                </a:solidFill>
                <a:latin typeface="Courier New" panose="02070309020205020404" pitchFamily="49" charset="0"/>
                <a:ea typeface="宋体" panose="02010600030101010101" pitchFamily="2" charset="-122"/>
              </a:rPr>
              <a:t>import </a:t>
            </a:r>
            <a:r>
              <a:rPr lang="en-US" altLang="zh-CN" sz="2000" dirty="0" err="1">
                <a:solidFill>
                  <a:srgbClr val="000000"/>
                </a:solidFill>
                <a:latin typeface="Courier New" panose="02070309020205020404" pitchFamily="49" charset="0"/>
                <a:ea typeface="宋体" panose="02010600030101010101" pitchFamily="2" charset="-122"/>
              </a:rPr>
              <a:t>numpy</a:t>
            </a:r>
            <a:r>
              <a:rPr lang="en-US" altLang="zh-CN" sz="2000" dirty="0">
                <a:solidFill>
                  <a:srgbClr val="000000"/>
                </a:solidFill>
                <a:latin typeface="Courier New" panose="02070309020205020404" pitchFamily="49" charset="0"/>
                <a:ea typeface="宋体" panose="02010600030101010101" pitchFamily="2" charset="-122"/>
              </a:rPr>
              <a:t> as np</a:t>
            </a:r>
            <a:endParaRPr lang="zh-CN" altLang="zh-CN" sz="2000" dirty="0">
              <a:solidFill>
                <a:srgbClr val="000000"/>
              </a:solidFill>
              <a:latin typeface="Courier New" panose="02070309020205020404" pitchFamily="49" charset="0"/>
              <a:ea typeface="宋体" panose="02010600030101010101" pitchFamily="2" charset="-122"/>
            </a:endParaRP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np.random.</a:t>
            </a:r>
            <a:r>
              <a:rPr lang="en-US" altLang="zh-CN" sz="2000" b="1" dirty="0" err="1">
                <a:solidFill>
                  <a:srgbClr val="1369B2"/>
                </a:solidFill>
                <a:latin typeface="Courier New" panose="02070309020205020404" pitchFamily="49" charset="0"/>
                <a:ea typeface="宋体" panose="02010600030101010101" pitchFamily="2" charset="-122"/>
              </a:rPr>
              <a:t>rand</a:t>
            </a:r>
            <a:r>
              <a:rPr lang="en-US" altLang="zh-CN" sz="2000" b="1" dirty="0">
                <a:solidFill>
                  <a:srgbClr val="1369B2"/>
                </a:solidFill>
                <a:latin typeface="Courier New" panose="02070309020205020404" pitchFamily="49" charset="0"/>
                <a:ea typeface="宋体" panose="02010600030101010101" pitchFamily="2" charset="-122"/>
              </a:rPr>
              <a:t>(3, 3)</a:t>
            </a:r>
            <a:r>
              <a:rPr lang="en-US" altLang="zh-CN" sz="2000" dirty="0">
                <a:solidFill>
                  <a:srgbClr val="000000"/>
                </a:solidFill>
                <a:latin typeface="Courier New" panose="02070309020205020404" pitchFamily="49" charset="0"/>
                <a:ea typeface="宋体" panose="02010600030101010101" pitchFamily="2" charset="-122"/>
              </a:rPr>
              <a:t> </a:t>
            </a:r>
          </a:p>
        </p:txBody>
      </p:sp>
      <p:sp>
        <p:nvSpPr>
          <p:cNvPr id="7" name="矩形 6">
            <a:extLst>
              <a:ext uri="{FF2B5EF4-FFF2-40B4-BE49-F238E27FC236}">
                <a16:creationId xmlns:a16="http://schemas.microsoft.com/office/drawing/2014/main" id="{B043E439-AD8C-406F-E027-42DE4D0833AE}"/>
              </a:ext>
            </a:extLst>
          </p:cNvPr>
          <p:cNvSpPr/>
          <p:nvPr/>
        </p:nvSpPr>
        <p:spPr>
          <a:xfrm>
            <a:off x="6383238" y="3213770"/>
            <a:ext cx="4999474" cy="151216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D92B682-9165-083D-F232-61DD44A716C0}"/>
              </a:ext>
            </a:extLst>
          </p:cNvPr>
          <p:cNvSpPr txBox="1"/>
          <p:nvPr/>
        </p:nvSpPr>
        <p:spPr>
          <a:xfrm>
            <a:off x="6562496" y="3574230"/>
            <a:ext cx="4640957" cy="788677"/>
          </a:xfrm>
          <a:prstGeom prst="rect">
            <a:avLst/>
          </a:prstGeom>
          <a:noFill/>
        </p:spPr>
        <p:txBody>
          <a:bodyPr wrap="square">
            <a:spAutoFit/>
          </a:bodyPr>
          <a:lstStyle/>
          <a:p>
            <a:pPr>
              <a:lnSpc>
                <a:spcPct val="115000"/>
              </a:lnSpc>
            </a:pPr>
            <a:r>
              <a:rPr lang="en-US" altLang="zh-CN" sz="2000" dirty="0">
                <a:solidFill>
                  <a:srgbClr val="000000"/>
                </a:solidFill>
                <a:latin typeface="Courier New" panose="02070309020205020404" pitchFamily="49" charset="0"/>
                <a:ea typeface="宋体" panose="02010600030101010101" pitchFamily="2" charset="-122"/>
              </a:rPr>
              <a:t>import </a:t>
            </a:r>
            <a:r>
              <a:rPr lang="en-US" altLang="zh-CN" sz="2000" dirty="0" err="1">
                <a:solidFill>
                  <a:srgbClr val="000000"/>
                </a:solidFill>
                <a:latin typeface="Courier New" panose="02070309020205020404" pitchFamily="49" charset="0"/>
                <a:ea typeface="宋体" panose="02010600030101010101" pitchFamily="2" charset="-122"/>
              </a:rPr>
              <a:t>numpy</a:t>
            </a:r>
            <a:r>
              <a:rPr lang="en-US" altLang="zh-CN" sz="2000" dirty="0">
                <a:solidFill>
                  <a:srgbClr val="000000"/>
                </a:solidFill>
                <a:latin typeface="Courier New" panose="02070309020205020404" pitchFamily="49" charset="0"/>
                <a:ea typeface="宋体" panose="02010600030101010101" pitchFamily="2" charset="-122"/>
              </a:rPr>
              <a:t> as np</a:t>
            </a: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np.random.</a:t>
            </a:r>
            <a:r>
              <a:rPr lang="en-US" altLang="zh-CN" sz="2000" b="1" dirty="0" err="1">
                <a:solidFill>
                  <a:srgbClr val="1369B2"/>
                </a:solidFill>
                <a:latin typeface="Courier New" panose="02070309020205020404" pitchFamily="49" charset="0"/>
                <a:ea typeface="宋体" panose="02010600030101010101" pitchFamily="2" charset="-122"/>
              </a:rPr>
              <a:t>rand</a:t>
            </a:r>
            <a:r>
              <a:rPr lang="en-US" altLang="zh-CN" sz="2000" b="1" dirty="0">
                <a:solidFill>
                  <a:srgbClr val="1369B2"/>
                </a:solidFill>
                <a:latin typeface="Courier New" panose="02070309020205020404" pitchFamily="49" charset="0"/>
                <a:ea typeface="宋体" panose="02010600030101010101" pitchFamily="2" charset="-122"/>
              </a:rPr>
              <a:t>(2, 3, 3)</a:t>
            </a:r>
            <a:r>
              <a:rPr lang="zh-CN" altLang="zh-CN" sz="2000" dirty="0">
                <a:solidFill>
                  <a:srgbClr val="000000"/>
                </a:solidFill>
                <a:latin typeface="Courier New" panose="02070309020205020404" pitchFamily="49" charset="0"/>
                <a:ea typeface="宋体" panose="02010600030101010101" pitchFamily="2" charset="-122"/>
              </a:rPr>
              <a:t> </a:t>
            </a:r>
          </a:p>
        </p:txBody>
      </p:sp>
      <p:sp>
        <p:nvSpPr>
          <p:cNvPr id="9" name="矩形标注 8">
            <a:extLst>
              <a:ext uri="{FF2B5EF4-FFF2-40B4-BE49-F238E27FC236}">
                <a16:creationId xmlns:a16="http://schemas.microsoft.com/office/drawing/2014/main" id="{374C75BE-5CCF-34F5-D446-3DC31E8FD5B1}"/>
              </a:ext>
            </a:extLst>
          </p:cNvPr>
          <p:cNvSpPr/>
          <p:nvPr/>
        </p:nvSpPr>
        <p:spPr>
          <a:xfrm>
            <a:off x="1702718" y="4941962"/>
            <a:ext cx="3307203" cy="1035937"/>
          </a:xfrm>
          <a:prstGeom prst="wedgeRectCallout">
            <a:avLst>
              <a:gd name="adj1" fmla="val -20510"/>
              <a:gd name="adj2" fmla="val -767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062D6852-9052-9661-9488-6FC886666382}"/>
              </a:ext>
            </a:extLst>
          </p:cNvPr>
          <p:cNvSpPr txBox="1"/>
          <p:nvPr/>
        </p:nvSpPr>
        <p:spPr>
          <a:xfrm>
            <a:off x="1939070" y="4998265"/>
            <a:ext cx="2834497" cy="923330"/>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生成</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行</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列、元素都是随机数的二维数组</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3" name="矩形标注 12">
            <a:extLst>
              <a:ext uri="{FF2B5EF4-FFF2-40B4-BE49-F238E27FC236}">
                <a16:creationId xmlns:a16="http://schemas.microsoft.com/office/drawing/2014/main" id="{374C75BE-5CCF-34F5-D446-3DC31E8FD5B1}"/>
              </a:ext>
            </a:extLst>
          </p:cNvPr>
          <p:cNvSpPr/>
          <p:nvPr/>
        </p:nvSpPr>
        <p:spPr>
          <a:xfrm>
            <a:off x="7175326" y="4998265"/>
            <a:ext cx="3307203" cy="1035937"/>
          </a:xfrm>
          <a:prstGeom prst="wedgeRectCallout">
            <a:avLst>
              <a:gd name="adj1" fmla="val -20798"/>
              <a:gd name="adj2" fmla="val -8318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62D6852-9052-9661-9488-6FC886666382}"/>
              </a:ext>
            </a:extLst>
          </p:cNvPr>
          <p:cNvSpPr txBox="1"/>
          <p:nvPr/>
        </p:nvSpPr>
        <p:spPr>
          <a:xfrm>
            <a:off x="7411678" y="5054568"/>
            <a:ext cx="2834497" cy="874407"/>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生成</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2</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3</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、元素都是随机数的三维数组</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156256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9.10</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圆角 139">
            <a:extLst>
              <a:ext uri="{FF2B5EF4-FFF2-40B4-BE49-F238E27FC236}">
                <a16:creationId xmlns:a16="http://schemas.microsoft.com/office/drawing/2014/main" id="{368A93CA-2E5D-23F6-D6A8-4517101D0C98}"/>
              </a:ext>
            </a:extLst>
          </p:cNvPr>
          <p:cNvSpPr/>
          <p:nvPr/>
        </p:nvSpPr>
        <p:spPr>
          <a:xfrm>
            <a:off x="1276318" y="1406568"/>
            <a:ext cx="26586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常见函数</a:t>
            </a:r>
          </a:p>
        </p:txBody>
      </p:sp>
      <p:graphicFrame>
        <p:nvGraphicFramePr>
          <p:cNvPr id="9" name="表格 8">
            <a:extLst>
              <a:ext uri="{FF2B5EF4-FFF2-40B4-BE49-F238E27FC236}">
                <a16:creationId xmlns:a16="http://schemas.microsoft.com/office/drawing/2014/main" id="{3DF7E8B9-1B10-FFF5-0669-161C99C1CCC2}"/>
              </a:ext>
            </a:extLst>
          </p:cNvPr>
          <p:cNvGraphicFramePr>
            <a:graphicFrameLocks noGrp="1"/>
          </p:cNvGraphicFramePr>
          <p:nvPr>
            <p:extLst>
              <p:ext uri="{D42A27DB-BD31-4B8C-83A1-F6EECF244321}">
                <p14:modId xmlns:p14="http://schemas.microsoft.com/office/powerpoint/2010/main" val="3659805190"/>
              </p:ext>
            </p:extLst>
          </p:nvPr>
        </p:nvGraphicFramePr>
        <p:xfrm>
          <a:off x="1276318" y="2421682"/>
          <a:ext cx="9643424" cy="3416378"/>
        </p:xfrm>
        <a:graphic>
          <a:graphicData uri="http://schemas.openxmlformats.org/drawingml/2006/table">
            <a:tbl>
              <a:tblPr>
                <a:tableStyleId>{00A15C55-8517-42AA-B614-E9B94910E393}</a:tableStyleId>
              </a:tblPr>
              <a:tblGrid>
                <a:gridCol w="2410856">
                  <a:extLst>
                    <a:ext uri="{9D8B030D-6E8A-4147-A177-3AD203B41FA5}">
                      <a16:colId xmlns:a16="http://schemas.microsoft.com/office/drawing/2014/main" val="1345553933"/>
                    </a:ext>
                  </a:extLst>
                </a:gridCol>
                <a:gridCol w="7232568">
                  <a:extLst>
                    <a:ext uri="{9D8B030D-6E8A-4147-A177-3AD203B41FA5}">
                      <a16:colId xmlns:a16="http://schemas.microsoft.com/office/drawing/2014/main" val="1515813387"/>
                    </a:ext>
                  </a:extLst>
                </a:gridCol>
              </a:tblGrid>
              <a:tr h="488054">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seed()</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生成随机数的</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种子</a:t>
                      </a:r>
                    </a:p>
                  </a:txBody>
                  <a:tcPr marL="68580" marR="68580" marT="0" marB="0" anchor="ctr"/>
                </a:tc>
                <a:extLst>
                  <a:ext uri="{0D108BD9-81ED-4DB2-BD59-A6C34878D82A}">
                    <a16:rowId xmlns:a16="http://schemas.microsoft.com/office/drawing/2014/main" val="2276109380"/>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rand()</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产生均匀分布的</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样本值</a:t>
                      </a:r>
                    </a:p>
                  </a:txBody>
                  <a:tcPr marL="68580" marR="68580" marT="0" marB="0" anchor="ctr"/>
                </a:tc>
                <a:extLst>
                  <a:ext uri="{0D108BD9-81ED-4DB2-BD59-A6C34878D82A}">
                    <a16:rowId xmlns:a16="http://schemas.microsoft.com/office/drawing/2014/main" val="2075096867"/>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randint()</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从给定的上下限范围内</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随机选取整数</a:t>
                      </a:r>
                    </a:p>
                  </a:txBody>
                  <a:tcPr marL="68580" marR="68580" marT="0" marB="0" anchor="ctr"/>
                </a:tc>
                <a:extLst>
                  <a:ext uri="{0D108BD9-81ED-4DB2-BD59-A6C34878D82A}">
                    <a16:rowId xmlns:a16="http://schemas.microsoft.com/office/drawing/2014/main" val="2469291200"/>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normal()</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产生</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正态分布的样本值</a:t>
                      </a:r>
                    </a:p>
                  </a:txBody>
                  <a:tcPr marL="68580" marR="68580" marT="0" marB="0" anchor="ctr"/>
                </a:tc>
                <a:extLst>
                  <a:ext uri="{0D108BD9-81ED-4DB2-BD59-A6C34878D82A}">
                    <a16:rowId xmlns:a16="http://schemas.microsoft.com/office/drawing/2014/main" val="2302312844"/>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beta()</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产生</a:t>
                      </a:r>
                      <a:r>
                        <a:rPr 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Beta</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分布的样本值</a:t>
                      </a:r>
                    </a:p>
                  </a:txBody>
                  <a:tcPr marL="68580" marR="68580" marT="0" marB="0" anchor="ctr"/>
                </a:tc>
                <a:extLst>
                  <a:ext uri="{0D108BD9-81ED-4DB2-BD59-A6C34878D82A}">
                    <a16:rowId xmlns:a16="http://schemas.microsoft.com/office/drawing/2014/main" val="2206652685"/>
                  </a:ext>
                </a:extLst>
              </a:tr>
              <a:tr h="488054">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uniform()</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产生在</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中的</a:t>
                      </a:r>
                      <a:r>
                        <a:rPr lang="zh-CN" altLang="en-US"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均匀分布的样本值</a:t>
                      </a:r>
                    </a:p>
                  </a:txBody>
                  <a:tcPr marL="68580" marR="68580" marT="0" marB="0" anchor="ctr"/>
                </a:tc>
                <a:extLst>
                  <a:ext uri="{0D108BD9-81ED-4DB2-BD59-A6C34878D82A}">
                    <a16:rowId xmlns:a16="http://schemas.microsoft.com/office/drawing/2014/main" val="3187339913"/>
                  </a:ext>
                </a:extLst>
              </a:tr>
            </a:tbl>
          </a:graphicData>
        </a:graphic>
      </p:graphicFrame>
    </p:spTree>
    <p:extLst>
      <p:ext uri="{BB962C8B-B14F-4D97-AF65-F5344CB8AC3E}">
        <p14:creationId xmlns:p14="http://schemas.microsoft.com/office/powerpoint/2010/main" val="2519921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9.10</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随机数模块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圆角 139">
            <a:extLst>
              <a:ext uri="{FF2B5EF4-FFF2-40B4-BE49-F238E27FC236}">
                <a16:creationId xmlns:a16="http://schemas.microsoft.com/office/drawing/2014/main" id="{368A93CA-2E5D-23F6-D6A8-4517101D0C98}"/>
              </a:ext>
            </a:extLst>
          </p:cNvPr>
          <p:cNvSpPr/>
          <p:nvPr/>
        </p:nvSpPr>
        <p:spPr>
          <a:xfrm>
            <a:off x="1276318" y="2012985"/>
            <a:ext cx="26586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15000"/>
              </a:lnSpc>
              <a:spcAft>
                <a:spcPts val="0"/>
              </a:spcAft>
            </a:pPr>
            <a:r>
              <a:rPr lang="en-US" altLang="zh-CN" b="1">
                <a:latin typeface="宋体" panose="02010600030101010101" pitchFamily="2" charset="-122"/>
                <a:ea typeface="宋体" panose="02010600030101010101" pitchFamily="2" charset="-122"/>
              </a:rPr>
              <a:t>seed()</a:t>
            </a:r>
            <a:r>
              <a:rPr lang="zh-CN" altLang="en-US" b="1">
                <a:latin typeface="宋体" panose="02010600030101010101" pitchFamily="2" charset="-122"/>
                <a:ea typeface="宋体" panose="02010600030101010101" pitchFamily="2" charset="-122"/>
              </a:rPr>
              <a:t>函数</a:t>
            </a:r>
          </a:p>
        </p:txBody>
      </p:sp>
      <p:sp>
        <p:nvSpPr>
          <p:cNvPr id="2" name="文本框 1">
            <a:extLst>
              <a:ext uri="{FF2B5EF4-FFF2-40B4-BE49-F238E27FC236}">
                <a16:creationId xmlns:a16="http://schemas.microsoft.com/office/drawing/2014/main" id="{1E9A8F79-4E73-7DDF-9F26-548C18EF265C}"/>
              </a:ext>
            </a:extLst>
          </p:cNvPr>
          <p:cNvSpPr txBox="1"/>
          <p:nvPr/>
        </p:nvSpPr>
        <p:spPr>
          <a:xfrm>
            <a:off x="1287706" y="2717676"/>
            <a:ext cx="9271996" cy="499560"/>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seed()</a:t>
            </a:r>
            <a:r>
              <a:rPr lang="zh-CN" altLang="zh-CN" sz="2000" kern="0" dirty="0">
                <a:solidFill>
                  <a:srgbClr val="595959"/>
                </a:solidFill>
                <a:latin typeface="Microsoft YaHei" panose="020B0503020204020204" pitchFamily="34" charset="-122"/>
                <a:ea typeface="Microsoft YaHei" panose="020B0503020204020204" pitchFamily="34" charset="-122"/>
              </a:rPr>
              <a:t>函数能够保证生成的随机数具有</a:t>
            </a:r>
            <a:r>
              <a:rPr lang="zh-CN" altLang="zh-CN" sz="2000" kern="0" dirty="0">
                <a:solidFill>
                  <a:srgbClr val="1369B2"/>
                </a:solidFill>
                <a:latin typeface="Microsoft YaHei" panose="020B0503020204020204" pitchFamily="34" charset="-122"/>
                <a:ea typeface="Microsoft YaHei" panose="020B0503020204020204" pitchFamily="34" charset="-122"/>
              </a:rPr>
              <a:t>可预测性</a:t>
            </a:r>
            <a:r>
              <a:rPr lang="zh-CN" altLang="zh-CN" sz="2000" kern="0" dirty="0">
                <a:solidFill>
                  <a:srgbClr val="595959"/>
                </a:solidFill>
                <a:latin typeface="Microsoft YaHei" panose="020B0503020204020204" pitchFamily="34" charset="-122"/>
                <a:ea typeface="Microsoft YaHei" panose="020B0503020204020204" pitchFamily="34" charset="-122"/>
              </a:rPr>
              <a:t>，也就是说产生的随机数相同</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20004615-EF20-86E2-8874-7A86C23DC307}"/>
              </a:ext>
            </a:extLst>
          </p:cNvPr>
          <p:cNvSpPr/>
          <p:nvPr/>
        </p:nvSpPr>
        <p:spPr>
          <a:xfrm>
            <a:off x="1287706" y="3316131"/>
            <a:ext cx="9271996" cy="82336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6988BD9F-38E8-D91E-2FCF-E5AA2F3084DB}"/>
              </a:ext>
            </a:extLst>
          </p:cNvPr>
          <p:cNvSpPr txBox="1"/>
          <p:nvPr/>
        </p:nvSpPr>
        <p:spPr>
          <a:xfrm>
            <a:off x="1630710" y="3530882"/>
            <a:ext cx="8596438" cy="400494"/>
          </a:xfrm>
          <a:prstGeom prst="rect">
            <a:avLst/>
          </a:prstGeom>
          <a:noFill/>
        </p:spPr>
        <p:txBody>
          <a:bodyPr wrap="square">
            <a:spAutoFit/>
          </a:bodyPr>
          <a:lstStyle/>
          <a:p>
            <a:pPr indent="266700">
              <a:lnSpc>
                <a:spcPct val="115000"/>
              </a:lnSpc>
            </a:pPr>
            <a:r>
              <a:rPr lang="en-US" altLang="zh-CN" sz="1800" dirty="0" err="1">
                <a:solidFill>
                  <a:srgbClr val="000000"/>
                </a:solidFill>
                <a:latin typeface="Courier New" panose="02070309020205020404" pitchFamily="49" charset="0"/>
                <a:ea typeface="宋体" panose="02010600030101010101" pitchFamily="2" charset="-122"/>
              </a:rPr>
              <a:t>random.seed</a:t>
            </a:r>
            <a:r>
              <a:rPr lang="en-US" altLang="zh-CN" sz="1800" dirty="0">
                <a:solidFill>
                  <a:srgbClr val="000000"/>
                </a:solidFill>
                <a:latin typeface="Courier New" panose="02070309020205020404" pitchFamily="49" charset="0"/>
                <a:ea typeface="宋体" panose="02010600030101010101" pitchFamily="2" charset="-122"/>
              </a:rPr>
              <a:t>(seed=None)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6" name="文本框 5">
            <a:extLst>
              <a:ext uri="{FF2B5EF4-FFF2-40B4-BE49-F238E27FC236}">
                <a16:creationId xmlns:a16="http://schemas.microsoft.com/office/drawing/2014/main" id="{F84BD9C2-009A-5434-CD8B-731B5DAF09E9}"/>
              </a:ext>
            </a:extLst>
          </p:cNvPr>
          <p:cNvSpPr txBox="1"/>
          <p:nvPr/>
        </p:nvSpPr>
        <p:spPr>
          <a:xfrm>
            <a:off x="1301370" y="4238390"/>
            <a:ext cx="9271995" cy="858377"/>
          </a:xfrm>
          <a:prstGeom prst="rect">
            <a:avLst/>
          </a:prstGeom>
          <a:noFill/>
        </p:spPr>
        <p:txBody>
          <a:bodyPr wrap="square">
            <a:spAutoFit/>
          </a:bodyPr>
          <a:lstStyle/>
          <a:p>
            <a:pPr lvl="0">
              <a:lnSpc>
                <a:spcPct val="150000"/>
              </a:lnSpc>
            </a:pPr>
            <a:r>
              <a:rPr lang="zh-CN" altLang="zh-CN" sz="1800" kern="0" dirty="0">
                <a:solidFill>
                  <a:srgbClr val="595959"/>
                </a:solidFill>
                <a:latin typeface="宋体" panose="02010600030101010101" pitchFamily="2" charset="-122"/>
                <a:ea typeface="宋体" panose="02010600030101010101" pitchFamily="2" charset="-122"/>
              </a:rPr>
              <a:t>上述函数中，</a:t>
            </a:r>
            <a:r>
              <a:rPr lang="en-US" altLang="zh-CN" sz="1800" kern="0" dirty="0">
                <a:solidFill>
                  <a:srgbClr val="595959"/>
                </a:solidFill>
                <a:latin typeface="宋体" panose="02010600030101010101" pitchFamily="2" charset="-122"/>
                <a:ea typeface="宋体" panose="02010600030101010101" pitchFamily="2" charset="-122"/>
              </a:rPr>
              <a:t>seed</a:t>
            </a:r>
            <a:r>
              <a:rPr lang="zh-CN" altLang="zh-CN" sz="1800" kern="0" dirty="0">
                <a:solidFill>
                  <a:srgbClr val="595959"/>
                </a:solidFill>
                <a:latin typeface="宋体" panose="02010600030101010101" pitchFamily="2" charset="-122"/>
                <a:ea typeface="宋体" panose="02010600030101010101" pitchFamily="2" charset="-122"/>
              </a:rPr>
              <a:t>参数用于指定随机数生成时所用算法开始的整数值。当调用</a:t>
            </a:r>
            <a:r>
              <a:rPr lang="en-US" altLang="zh-CN" sz="1800" kern="0" dirty="0">
                <a:solidFill>
                  <a:srgbClr val="595959"/>
                </a:solidFill>
                <a:latin typeface="宋体" panose="02010600030101010101" pitchFamily="2" charset="-122"/>
                <a:ea typeface="宋体" panose="02010600030101010101" pitchFamily="2" charset="-122"/>
              </a:rPr>
              <a:t>seed()</a:t>
            </a:r>
            <a:r>
              <a:rPr lang="zh-CN" altLang="zh-CN" sz="1800" kern="0" dirty="0">
                <a:solidFill>
                  <a:srgbClr val="595959"/>
                </a:solidFill>
                <a:latin typeface="宋体" panose="02010600030101010101" pitchFamily="2" charset="-122"/>
                <a:ea typeface="宋体" panose="02010600030101010101" pitchFamily="2" charset="-122"/>
              </a:rPr>
              <a:t>函数时，如果传递给</a:t>
            </a:r>
            <a:r>
              <a:rPr lang="en-US" altLang="zh-CN" sz="1800" kern="0" dirty="0">
                <a:solidFill>
                  <a:srgbClr val="595959"/>
                </a:solidFill>
                <a:latin typeface="宋体" panose="02010600030101010101" pitchFamily="2" charset="-122"/>
                <a:ea typeface="宋体" panose="02010600030101010101" pitchFamily="2" charset="-122"/>
              </a:rPr>
              <a:t>seed</a:t>
            </a:r>
            <a:r>
              <a:rPr lang="zh-CN" altLang="zh-CN" sz="1800" kern="0" dirty="0">
                <a:solidFill>
                  <a:srgbClr val="595959"/>
                </a:solidFill>
                <a:latin typeface="宋体" panose="02010600030101010101" pitchFamily="2" charset="-122"/>
                <a:ea typeface="宋体" panose="02010600030101010101" pitchFamily="2" charset="-122"/>
              </a:rPr>
              <a:t>参数的值相同，则每次生成的随机数都是一样的。 </a:t>
            </a:r>
            <a:endParaRPr lang="zh-CN" altLang="en-US" sz="18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82098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90950" y="3014256"/>
            <a:ext cx="8220295" cy="707886"/>
          </a:xfrm>
          <a:prstGeom prst="rect">
            <a:avLst/>
          </a:prstGeom>
          <a:noFill/>
        </p:spPr>
        <p:txBody>
          <a:bodyPr wrap="square" lIns="91443" tIns="45720" rIns="91443" bIns="45720" rtlCol="0">
            <a:spAutoFit/>
          </a:bodyPr>
          <a:lstStyle/>
          <a:p>
            <a:pPr algn="ctr"/>
            <a:r>
              <a:rPr lang="zh-CN" altLang="zh-CN" sz="4000" b="1" dirty="0">
                <a:solidFill>
                  <a:srgbClr val="595959"/>
                </a:solidFill>
                <a:latin typeface="微软雅黑" panose="020B0503020204020204" pitchFamily="34" charset="-122"/>
                <a:ea typeface="微软雅黑" panose="020B0503020204020204" pitchFamily="34" charset="-122"/>
                <a:cs typeface="+mn-ea"/>
              </a:rPr>
              <a:t>案例：计算股票收益率和波动率 </a:t>
            </a:r>
            <a:endParaRPr lang="en-GB" altLang="zh-CN" sz="40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9.11</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8415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案例：计算股票收益率和波动率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8CBAC2A9-05AB-C419-63B8-F959ED894204}"/>
              </a:ext>
            </a:extLst>
          </p:cNvPr>
          <p:cNvSpPr txBox="1"/>
          <p:nvPr/>
        </p:nvSpPr>
        <p:spPr>
          <a:xfrm>
            <a:off x="4222998" y="2637706"/>
            <a:ext cx="6752313" cy="1884618"/>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在分析股票数据时，我们需要从这些数据中得到一些关键指标进行评估，比如收益率、波动率，其中收益率又可以细分为</a:t>
            </a:r>
            <a:r>
              <a:rPr lang="zh-CN" altLang="zh-CN" sz="2000" kern="0" dirty="0">
                <a:solidFill>
                  <a:srgbClr val="1369B2"/>
                </a:solidFill>
                <a:latin typeface="Microsoft YaHei" panose="020B0503020204020204" pitchFamily="34" charset="-122"/>
                <a:ea typeface="Microsoft YaHei" panose="020B0503020204020204" pitchFamily="34" charset="-122"/>
              </a:rPr>
              <a:t>简单收益率</a:t>
            </a:r>
            <a:r>
              <a:rPr lang="zh-CN" altLang="zh-CN" sz="2000" kern="0" dirty="0">
                <a:solidFill>
                  <a:srgbClr val="595959"/>
                </a:solidFill>
                <a:latin typeface="Microsoft YaHei" panose="020B0503020204020204" pitchFamily="34" charset="-122"/>
                <a:ea typeface="Microsoft YaHei" panose="020B0503020204020204" pitchFamily="34" charset="-122"/>
              </a:rPr>
              <a:t>和</a:t>
            </a:r>
            <a:r>
              <a:rPr lang="zh-CN" altLang="zh-CN" sz="2000" kern="0" dirty="0">
                <a:solidFill>
                  <a:srgbClr val="1369B2"/>
                </a:solidFill>
                <a:latin typeface="Microsoft YaHei" panose="020B0503020204020204" pitchFamily="34" charset="-122"/>
                <a:ea typeface="Microsoft YaHei" panose="020B0503020204020204" pitchFamily="34" charset="-122"/>
              </a:rPr>
              <a:t>对数收益率</a:t>
            </a:r>
            <a:r>
              <a:rPr lang="zh-CN" altLang="zh-CN" sz="2000" kern="0" dirty="0">
                <a:solidFill>
                  <a:srgbClr val="595959"/>
                </a:solidFill>
                <a:latin typeface="Microsoft YaHei" panose="020B0503020204020204" pitchFamily="34" charset="-122"/>
                <a:ea typeface="Microsoft YaHei" panose="020B0503020204020204" pitchFamily="34" charset="-122"/>
              </a:rPr>
              <a:t>，而波动率可以细分为</a:t>
            </a:r>
            <a:r>
              <a:rPr lang="zh-CN" altLang="zh-CN" sz="2000" kern="0" dirty="0">
                <a:solidFill>
                  <a:srgbClr val="1369B2"/>
                </a:solidFill>
                <a:latin typeface="Microsoft YaHei" panose="020B0503020204020204" pitchFamily="34" charset="-122"/>
                <a:ea typeface="Microsoft YaHei" panose="020B0503020204020204" pitchFamily="34" charset="-122"/>
              </a:rPr>
              <a:t>年波动率</a:t>
            </a:r>
            <a:r>
              <a:rPr lang="zh-CN" altLang="zh-CN" sz="2000" kern="0" dirty="0">
                <a:solidFill>
                  <a:srgbClr val="595959"/>
                </a:solidFill>
                <a:latin typeface="Microsoft YaHei" panose="020B0503020204020204" pitchFamily="34" charset="-122"/>
                <a:ea typeface="Microsoft YaHei" panose="020B0503020204020204" pitchFamily="34" charset="-122"/>
              </a:rPr>
              <a:t>和</a:t>
            </a:r>
            <a:r>
              <a:rPr lang="zh-CN" altLang="zh-CN" sz="2000" kern="0" dirty="0">
                <a:solidFill>
                  <a:srgbClr val="1369B2"/>
                </a:solidFill>
                <a:latin typeface="Microsoft YaHei" panose="020B0503020204020204" pitchFamily="34" charset="-122"/>
                <a:ea typeface="Microsoft YaHei" panose="020B0503020204020204" pitchFamily="34" charset="-122"/>
              </a:rPr>
              <a:t>月波动率</a:t>
            </a:r>
            <a:r>
              <a:rPr lang="zh-CN" altLang="en-US" sz="2000" kern="0" dirty="0">
                <a:solidFill>
                  <a:srgbClr val="595959"/>
                </a:solidFill>
                <a:latin typeface="Microsoft YaHei" panose="020B0503020204020204" pitchFamily="34" charset="-122"/>
                <a:ea typeface="Microsoft YaHei" panose="020B0503020204020204" pitchFamily="34" charset="-122"/>
              </a:rPr>
              <a:t>。</a:t>
            </a:r>
            <a:r>
              <a:rPr lang="zh-CN" altLang="zh-CN" sz="2000" kern="0" dirty="0">
                <a:solidFill>
                  <a:srgbClr val="595959"/>
                </a:solidFill>
                <a:latin typeface="Microsoft YaHei" panose="020B0503020204020204" pitchFamily="34" charset="-122"/>
                <a:ea typeface="Microsoft YaHei" panose="020B0503020204020204" pitchFamily="34" charset="-122"/>
              </a:rPr>
              <a:t> </a:t>
            </a:r>
          </a:p>
        </p:txBody>
      </p:sp>
      <p:pic>
        <p:nvPicPr>
          <p:cNvPr id="3" name="Picture 7" descr="总结小人">
            <a:extLst>
              <a:ext uri="{FF2B5EF4-FFF2-40B4-BE49-F238E27FC236}">
                <a16:creationId xmlns:a16="http://schemas.microsoft.com/office/drawing/2014/main" id="{A954B3C6-8F35-2B8C-8E09-6E9C9F79B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602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案例：计算股票收益率和波动率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4624" y="981522"/>
            <a:ext cx="5643214" cy="5643214"/>
          </a:xfrm>
          <a:prstGeom prst="rect">
            <a:avLst/>
          </a:prstGeom>
        </p:spPr>
      </p:pic>
      <p:sp>
        <p:nvSpPr>
          <p:cNvPr id="8" name="文本框 7">
            <a:extLst>
              <a:ext uri="{FF2B5EF4-FFF2-40B4-BE49-F238E27FC236}">
                <a16:creationId xmlns:a16="http://schemas.microsoft.com/office/drawing/2014/main" id="{E0A5641B-C3A7-20F3-C0FD-0D255852B452}"/>
              </a:ext>
            </a:extLst>
          </p:cNvPr>
          <p:cNvSpPr txBox="1"/>
          <p:nvPr/>
        </p:nvSpPr>
        <p:spPr>
          <a:xfrm>
            <a:off x="788782" y="2707632"/>
            <a:ext cx="3168352" cy="41819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600" dirty="0"/>
              <a:t>相邻两个价格之间的</a:t>
            </a:r>
            <a:r>
              <a:rPr lang="zh-CN" altLang="zh-CN" sz="1600" dirty="0">
                <a:solidFill>
                  <a:srgbClr val="1369B2"/>
                </a:solidFill>
              </a:rPr>
              <a:t>变化率</a:t>
            </a:r>
            <a:r>
              <a:rPr lang="zh-CN" altLang="zh-CN" sz="1600" dirty="0"/>
              <a:t>。 </a:t>
            </a:r>
          </a:p>
        </p:txBody>
      </p:sp>
      <p:sp>
        <p:nvSpPr>
          <p:cNvPr id="9" name="文本框 8">
            <a:extLst>
              <a:ext uri="{FF2B5EF4-FFF2-40B4-BE49-F238E27FC236}">
                <a16:creationId xmlns:a16="http://schemas.microsoft.com/office/drawing/2014/main" id="{0A78434D-6B3B-BB52-BAD7-DB98D5CE397E}"/>
              </a:ext>
            </a:extLst>
          </p:cNvPr>
          <p:cNvSpPr txBox="1"/>
          <p:nvPr/>
        </p:nvSpPr>
        <p:spPr>
          <a:xfrm>
            <a:off x="7895406" y="2664158"/>
            <a:ext cx="3528392" cy="461665"/>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600" dirty="0"/>
              <a:t>所有价格</a:t>
            </a:r>
            <a:r>
              <a:rPr lang="zh-CN" altLang="zh-CN" sz="1600" dirty="0">
                <a:solidFill>
                  <a:srgbClr val="1369B2"/>
                </a:solidFill>
              </a:rPr>
              <a:t>取对数后两两之间的差值</a:t>
            </a:r>
            <a:r>
              <a:rPr lang="zh-CN" altLang="zh-CN" sz="1600" dirty="0"/>
              <a:t>。  </a:t>
            </a:r>
          </a:p>
        </p:txBody>
      </p:sp>
      <p:sp>
        <p:nvSpPr>
          <p:cNvPr id="11" name="文本框 10">
            <a:extLst>
              <a:ext uri="{FF2B5EF4-FFF2-40B4-BE49-F238E27FC236}">
                <a16:creationId xmlns:a16="http://schemas.microsoft.com/office/drawing/2014/main" id="{5554BCEA-F4BB-6789-4C2F-3B5147E74BDD}"/>
              </a:ext>
            </a:extLst>
          </p:cNvPr>
          <p:cNvSpPr txBox="1"/>
          <p:nvPr/>
        </p:nvSpPr>
        <p:spPr>
          <a:xfrm>
            <a:off x="785246" y="3889756"/>
            <a:ext cx="3077712" cy="193899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600" dirty="0"/>
              <a:t>衡量股票在</a:t>
            </a:r>
            <a:r>
              <a:rPr lang="zh-CN" altLang="zh-CN" sz="1600" dirty="0">
                <a:solidFill>
                  <a:srgbClr val="1369B2"/>
                </a:solidFill>
              </a:rPr>
              <a:t>一年内回报波动水平的指标</a:t>
            </a:r>
            <a:r>
              <a:rPr lang="zh-CN" altLang="zh-CN" sz="1600" dirty="0"/>
              <a:t>，计算公式为：年波动率</a:t>
            </a:r>
            <a:r>
              <a:rPr lang="en-US" altLang="zh-CN" sz="1600" dirty="0"/>
              <a:t>=</a:t>
            </a:r>
            <a:r>
              <a:rPr lang="zh-CN" altLang="zh-CN" sz="1600" dirty="0"/>
              <a:t>对数波动率的标准差</a:t>
            </a:r>
            <a:r>
              <a:rPr lang="en-US" altLang="zh-CN" sz="1600" dirty="0"/>
              <a:t>/</a:t>
            </a:r>
            <a:r>
              <a:rPr lang="zh-CN" altLang="zh-CN" sz="1600" dirty="0"/>
              <a:t>对数波动率的均值</a:t>
            </a:r>
            <a:r>
              <a:rPr lang="en-US" altLang="zh-CN" sz="1600" dirty="0"/>
              <a:t>/</a:t>
            </a:r>
            <a:r>
              <a:rPr lang="zh-CN" altLang="zh-CN" sz="1600" dirty="0"/>
              <a:t>交易日倒数的平方根，其中交易日通常是</a:t>
            </a:r>
            <a:r>
              <a:rPr lang="en-US" altLang="zh-CN" sz="1600" dirty="0"/>
              <a:t>252</a:t>
            </a:r>
            <a:r>
              <a:rPr lang="zh-CN" altLang="zh-CN" sz="1600" dirty="0"/>
              <a:t>天。  </a:t>
            </a:r>
          </a:p>
        </p:txBody>
      </p:sp>
      <p:sp>
        <p:nvSpPr>
          <p:cNvPr id="12" name="文本框 11">
            <a:extLst>
              <a:ext uri="{FF2B5EF4-FFF2-40B4-BE49-F238E27FC236}">
                <a16:creationId xmlns:a16="http://schemas.microsoft.com/office/drawing/2014/main" id="{25E95963-1ACE-BC6F-3A5D-A520585F9A6E}"/>
              </a:ext>
            </a:extLst>
          </p:cNvPr>
          <p:cNvSpPr txBox="1"/>
          <p:nvPr/>
        </p:nvSpPr>
        <p:spPr>
          <a:xfrm>
            <a:off x="7877819" y="4145377"/>
            <a:ext cx="3322439" cy="1200329"/>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600" dirty="0"/>
              <a:t>衡量股票在</a:t>
            </a:r>
            <a:r>
              <a:rPr lang="zh-CN" altLang="zh-CN" sz="1600" dirty="0">
                <a:solidFill>
                  <a:srgbClr val="1369B2"/>
                </a:solidFill>
              </a:rPr>
              <a:t>一月内回报波动水平的指标</a:t>
            </a:r>
            <a:r>
              <a:rPr lang="zh-CN" altLang="zh-CN" sz="1600" dirty="0"/>
              <a:t>，计算公式为：月波动率</a:t>
            </a:r>
            <a:r>
              <a:rPr lang="en-US" altLang="zh-CN" sz="1600" dirty="0"/>
              <a:t>=</a:t>
            </a:r>
            <a:r>
              <a:rPr lang="zh-CN" altLang="zh-CN" sz="1600" dirty="0"/>
              <a:t>年波动率</a:t>
            </a:r>
            <a:r>
              <a:rPr lang="en-US" altLang="zh-CN" sz="1600" dirty="0"/>
              <a:t>*12</a:t>
            </a:r>
            <a:r>
              <a:rPr lang="zh-CN" altLang="zh-CN" sz="1600" dirty="0"/>
              <a:t>倒数的平方根。  </a:t>
            </a:r>
          </a:p>
        </p:txBody>
      </p:sp>
      <p:sp>
        <p:nvSpPr>
          <p:cNvPr id="6" name="文本框 5"/>
          <p:cNvSpPr txBox="1"/>
          <p:nvPr/>
        </p:nvSpPr>
        <p:spPr>
          <a:xfrm>
            <a:off x="4617561" y="2482407"/>
            <a:ext cx="954107" cy="853567"/>
          </a:xfrm>
          <a:prstGeom prst="rect">
            <a:avLst/>
          </a:prstGeom>
          <a:noFill/>
        </p:spPr>
        <p:txBody>
          <a:bodyPr wrap="none" rtlCol="0">
            <a:spAutoFit/>
          </a:bodyPr>
          <a:lstStyle/>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简单</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收益率</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7" name="矩形 6"/>
          <p:cNvSpPr/>
          <p:nvPr/>
        </p:nvSpPr>
        <p:spPr>
          <a:xfrm>
            <a:off x="4489320" y="4518815"/>
            <a:ext cx="1210588" cy="453457"/>
          </a:xfrm>
          <a:prstGeom prst="rect">
            <a:avLst/>
          </a:prstGeom>
        </p:spPr>
        <p:txBody>
          <a:bodyPr wrap="none">
            <a:spAutoFit/>
          </a:bodyPr>
          <a:lstStyle/>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年波动率</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3" name="矩形 12"/>
          <p:cNvSpPr/>
          <p:nvPr/>
        </p:nvSpPr>
        <p:spPr>
          <a:xfrm>
            <a:off x="6383238" y="2482407"/>
            <a:ext cx="1031051" cy="853567"/>
          </a:xfrm>
          <a:prstGeom prst="rect">
            <a:avLst/>
          </a:prstGeom>
        </p:spPr>
        <p:txBody>
          <a:bodyPr wrap="none">
            <a:spAutoFit/>
          </a:bodyPr>
          <a:lstStyle/>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对数</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收益率 </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4" name="矩形 13"/>
          <p:cNvSpPr/>
          <p:nvPr/>
        </p:nvSpPr>
        <p:spPr>
          <a:xfrm>
            <a:off x="6275378" y="4518814"/>
            <a:ext cx="1210588" cy="453457"/>
          </a:xfrm>
          <a:prstGeom prst="rect">
            <a:avLst/>
          </a:prstGeom>
        </p:spPr>
        <p:txBody>
          <a:bodyPr wrap="none">
            <a:spAutoFit/>
          </a:bodyPr>
          <a:lstStyle/>
          <a:p>
            <a:pPr algn="ctr">
              <a:lnSpc>
                <a:spcPct val="130000"/>
              </a:lnSpc>
            </a:pPr>
            <a:r>
              <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rPr>
              <a:t>月波动率</a:t>
            </a:r>
            <a:endPar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301090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案例：计算股票收益率和波动率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122283A2-4FD2-9C9E-B087-CE87018F0850}"/>
              </a:ext>
            </a:extLst>
          </p:cNvPr>
          <p:cNvSpPr txBox="1"/>
          <p:nvPr/>
        </p:nvSpPr>
        <p:spPr>
          <a:xfrm>
            <a:off x="5519142" y="2997746"/>
            <a:ext cx="5760640" cy="1556003"/>
          </a:xfrm>
          <a:prstGeom prst="rect">
            <a:avLst/>
          </a:prstGeom>
          <a:noFill/>
        </p:spPr>
        <p:txBody>
          <a:bodyPr wrap="square">
            <a:spAutoFit/>
          </a:bodyPr>
          <a:lstStyle/>
          <a:p>
            <a:pPr>
              <a:lnSpc>
                <a:spcPct val="150000"/>
              </a:lnSpc>
            </a:pPr>
            <a:r>
              <a:rPr lang="zh-CN" altLang="en-US" sz="2200" kern="0" dirty="0">
                <a:solidFill>
                  <a:srgbClr val="595959"/>
                </a:solidFill>
                <a:latin typeface="Microsoft YaHei" panose="020B0503020204020204" pitchFamily="34" charset="-122"/>
                <a:ea typeface="Microsoft YaHei" panose="020B0503020204020204" pitchFamily="34" charset="-122"/>
              </a:rPr>
              <a:t>可以</a:t>
            </a:r>
            <a:r>
              <a:rPr lang="zh-CN" altLang="zh-CN" sz="2200" kern="0" dirty="0">
                <a:solidFill>
                  <a:srgbClr val="595959"/>
                </a:solidFill>
                <a:latin typeface="Microsoft YaHei" panose="020B0503020204020204" pitchFamily="34" charset="-122"/>
                <a:ea typeface="Microsoft YaHei" panose="020B0503020204020204" pitchFamily="34" charset="-122"/>
              </a:rPr>
              <a:t>根据一组股票数据，编写代码，计算这一组数据的</a:t>
            </a:r>
            <a:r>
              <a:rPr lang="zh-CN" altLang="zh-CN" sz="2200" kern="0" dirty="0">
                <a:solidFill>
                  <a:srgbClr val="1369B2"/>
                </a:solidFill>
                <a:latin typeface="Microsoft YaHei" panose="020B0503020204020204" pitchFamily="34" charset="-122"/>
                <a:ea typeface="Microsoft YaHei" panose="020B0503020204020204" pitchFamily="34" charset="-122"/>
              </a:rPr>
              <a:t>简单收益率</a:t>
            </a:r>
            <a:r>
              <a:rPr lang="zh-CN" altLang="zh-CN" sz="2200" kern="0" dirty="0">
                <a:solidFill>
                  <a:srgbClr val="595959"/>
                </a:solidFill>
                <a:latin typeface="Microsoft YaHei" panose="020B0503020204020204" pitchFamily="34" charset="-122"/>
                <a:ea typeface="Microsoft YaHei" panose="020B0503020204020204" pitchFamily="34" charset="-122"/>
              </a:rPr>
              <a:t>、</a:t>
            </a:r>
            <a:r>
              <a:rPr lang="zh-CN" altLang="zh-CN" sz="2200" kern="0" dirty="0">
                <a:solidFill>
                  <a:srgbClr val="1369B2"/>
                </a:solidFill>
                <a:latin typeface="Microsoft YaHei" panose="020B0503020204020204" pitchFamily="34" charset="-122"/>
                <a:ea typeface="Microsoft YaHei" panose="020B0503020204020204" pitchFamily="34" charset="-122"/>
              </a:rPr>
              <a:t>对数收益率</a:t>
            </a:r>
            <a:r>
              <a:rPr lang="zh-CN" altLang="zh-CN" sz="2200" kern="0" dirty="0">
                <a:solidFill>
                  <a:srgbClr val="595959"/>
                </a:solidFill>
                <a:latin typeface="Microsoft YaHei" panose="020B0503020204020204" pitchFamily="34" charset="-122"/>
                <a:ea typeface="Microsoft YaHei" panose="020B0503020204020204" pitchFamily="34" charset="-122"/>
              </a:rPr>
              <a:t>、</a:t>
            </a:r>
            <a:r>
              <a:rPr lang="zh-CN" altLang="zh-CN" sz="2200" kern="0" dirty="0">
                <a:solidFill>
                  <a:srgbClr val="1369B2"/>
                </a:solidFill>
                <a:latin typeface="Microsoft YaHei" panose="020B0503020204020204" pitchFamily="34" charset="-122"/>
                <a:ea typeface="Microsoft YaHei" panose="020B0503020204020204" pitchFamily="34" charset="-122"/>
              </a:rPr>
              <a:t>年波动率</a:t>
            </a:r>
            <a:r>
              <a:rPr lang="zh-CN" altLang="zh-CN" sz="2200" kern="0" dirty="0">
                <a:solidFill>
                  <a:srgbClr val="595959"/>
                </a:solidFill>
                <a:latin typeface="Microsoft YaHei" panose="020B0503020204020204" pitchFamily="34" charset="-122"/>
                <a:ea typeface="Microsoft YaHei" panose="020B0503020204020204" pitchFamily="34" charset="-122"/>
              </a:rPr>
              <a:t>和</a:t>
            </a:r>
            <a:r>
              <a:rPr lang="zh-CN" altLang="zh-CN" sz="2200" kern="0" dirty="0">
                <a:solidFill>
                  <a:srgbClr val="1369B2"/>
                </a:solidFill>
                <a:latin typeface="Microsoft YaHei" panose="020B0503020204020204" pitchFamily="34" charset="-122"/>
                <a:ea typeface="Microsoft YaHei" panose="020B0503020204020204" pitchFamily="34" charset="-122"/>
              </a:rPr>
              <a:t>月波动率</a:t>
            </a:r>
            <a:r>
              <a:rPr lang="zh-CN" altLang="en-US" sz="2200" kern="0" dirty="0">
                <a:solidFill>
                  <a:srgbClr val="595959"/>
                </a:solidFill>
                <a:latin typeface="Microsoft YaHei" panose="020B0503020204020204" pitchFamily="34" charset="-122"/>
                <a:ea typeface="Microsoft YaHei" panose="020B0503020204020204" pitchFamily="34" charset="-122"/>
              </a:rPr>
              <a:t>。</a:t>
            </a:r>
            <a:endParaRPr lang="en-US" altLang="zh-CN" sz="2200" kern="0" dirty="0">
              <a:solidFill>
                <a:srgbClr val="595959"/>
              </a:solidFill>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562" y="1989634"/>
            <a:ext cx="3456384" cy="3456384"/>
          </a:xfrm>
          <a:prstGeom prst="rect">
            <a:avLst/>
          </a:prstGeom>
        </p:spPr>
      </p:pic>
    </p:spTree>
    <p:extLst>
      <p:ext uri="{BB962C8B-B14F-4D97-AF65-F5344CB8AC3E}">
        <p14:creationId xmlns:p14="http://schemas.microsoft.com/office/powerpoint/2010/main" val="1346542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6E1B0C1F-C835-C8BD-7194-6C4C90444E34}"/>
              </a:ext>
            </a:extLst>
          </p:cNvPr>
          <p:cNvSpPr txBox="1"/>
          <p:nvPr/>
        </p:nvSpPr>
        <p:spPr>
          <a:xfrm>
            <a:off x="1651683" y="2891675"/>
            <a:ext cx="9161791" cy="193899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本章主要针对科学计算库</a:t>
            </a:r>
            <a:r>
              <a:rPr lang="en-US" altLang="zh-CN" dirty="0"/>
              <a:t>NumPy</a:t>
            </a:r>
            <a:r>
              <a:rPr lang="zh-CN" altLang="zh-CN" dirty="0"/>
              <a:t>进行了介绍，包括</a:t>
            </a:r>
            <a:r>
              <a:rPr lang="en-US" altLang="zh-CN" dirty="0">
                <a:solidFill>
                  <a:srgbClr val="1369B2"/>
                </a:solidFill>
              </a:rPr>
              <a:t>NumPy</a:t>
            </a:r>
            <a:r>
              <a:rPr lang="zh-CN" altLang="zh-CN" dirty="0">
                <a:solidFill>
                  <a:srgbClr val="1369B2"/>
                </a:solidFill>
              </a:rPr>
              <a:t>数组</a:t>
            </a:r>
            <a:r>
              <a:rPr lang="zh-CN" altLang="zh-CN" dirty="0"/>
              <a:t>、</a:t>
            </a:r>
            <a:r>
              <a:rPr lang="zh-CN" altLang="zh-CN" dirty="0">
                <a:solidFill>
                  <a:srgbClr val="1369B2"/>
                </a:solidFill>
              </a:rPr>
              <a:t>创建数组</a:t>
            </a:r>
            <a:r>
              <a:rPr lang="zh-CN" altLang="zh-CN" dirty="0"/>
              <a:t>、</a:t>
            </a:r>
            <a:r>
              <a:rPr lang="zh-CN" altLang="zh-CN" dirty="0">
                <a:solidFill>
                  <a:srgbClr val="1369B2"/>
                </a:solidFill>
              </a:rPr>
              <a:t>数组的数据类型</a:t>
            </a:r>
            <a:r>
              <a:rPr lang="zh-CN" altLang="zh-CN" dirty="0"/>
              <a:t>、</a:t>
            </a:r>
            <a:r>
              <a:rPr lang="zh-CN" altLang="zh-CN" dirty="0">
                <a:solidFill>
                  <a:srgbClr val="1369B2"/>
                </a:solidFill>
              </a:rPr>
              <a:t>数组的索引和切片</a:t>
            </a:r>
            <a:r>
              <a:rPr lang="zh-CN" altLang="zh-CN" dirty="0"/>
              <a:t>、</a:t>
            </a:r>
            <a:r>
              <a:rPr lang="zh-CN" altLang="zh-CN" dirty="0">
                <a:solidFill>
                  <a:srgbClr val="1369B2"/>
                </a:solidFill>
              </a:rPr>
              <a:t>算术运算操作</a:t>
            </a:r>
            <a:r>
              <a:rPr lang="zh-CN" altLang="zh-CN" dirty="0"/>
              <a:t>、</a:t>
            </a:r>
            <a:r>
              <a:rPr lang="zh-CN" altLang="zh-CN" dirty="0">
                <a:solidFill>
                  <a:srgbClr val="1369B2"/>
                </a:solidFill>
              </a:rPr>
              <a:t>通用函数</a:t>
            </a:r>
            <a:r>
              <a:rPr lang="zh-CN" altLang="zh-CN" dirty="0"/>
              <a:t>、</a:t>
            </a:r>
            <a:r>
              <a:rPr lang="zh-CN" altLang="zh-CN" dirty="0">
                <a:solidFill>
                  <a:srgbClr val="1369B2"/>
                </a:solidFill>
              </a:rPr>
              <a:t>数组的重塑与转置</a:t>
            </a:r>
            <a:r>
              <a:rPr lang="zh-CN" altLang="zh-CN" dirty="0"/>
              <a:t>、</a:t>
            </a:r>
            <a:r>
              <a:rPr lang="zh-CN" altLang="zh-CN" dirty="0">
                <a:solidFill>
                  <a:srgbClr val="1369B2"/>
                </a:solidFill>
              </a:rPr>
              <a:t>数组的其他操作</a:t>
            </a:r>
            <a:r>
              <a:rPr lang="zh-CN" altLang="zh-CN" dirty="0"/>
              <a:t>，以及</a:t>
            </a:r>
            <a:r>
              <a:rPr lang="en-US" altLang="zh-CN" dirty="0"/>
              <a:t>NumPy</a:t>
            </a:r>
            <a:r>
              <a:rPr lang="zh-CN" altLang="zh-CN" dirty="0"/>
              <a:t>提供的</a:t>
            </a:r>
            <a:r>
              <a:rPr lang="zh-CN" altLang="zh-CN" dirty="0">
                <a:solidFill>
                  <a:srgbClr val="1369B2"/>
                </a:solidFill>
              </a:rPr>
              <a:t>线性代数模块</a:t>
            </a:r>
            <a:r>
              <a:rPr lang="zh-CN" altLang="zh-CN" dirty="0"/>
              <a:t>和</a:t>
            </a:r>
            <a:r>
              <a:rPr lang="zh-CN" altLang="zh-CN" dirty="0">
                <a:solidFill>
                  <a:srgbClr val="1369B2"/>
                </a:solidFill>
              </a:rPr>
              <a:t>随机数模块</a:t>
            </a:r>
            <a:r>
              <a:rPr lang="zh-CN" altLang="zh-CN" dirty="0"/>
              <a:t>。通过本章的学习，希望大家能熟练使用</a:t>
            </a:r>
            <a:r>
              <a:rPr lang="en-US" altLang="zh-CN" dirty="0"/>
              <a:t>NumPy</a:t>
            </a:r>
            <a:r>
              <a:rPr lang="zh-CN" altLang="zh-CN" dirty="0"/>
              <a:t>库，为后面章节的学习奠定扎实的基础。</a:t>
            </a:r>
          </a:p>
        </p:txBody>
      </p:sp>
      <p:sp>
        <p:nvSpPr>
          <p:cNvPr id="7" name="矩形 6">
            <a:extLst>
              <a:ext uri="{FF2B5EF4-FFF2-40B4-BE49-F238E27FC236}">
                <a16:creationId xmlns:a16="http://schemas.microsoft.com/office/drawing/2014/main" id="{A5BA37B3-B4F1-3F67-685C-520ABCB6DFF2}"/>
              </a:ext>
            </a:extLst>
          </p:cNvPr>
          <p:cNvSpPr/>
          <p:nvPr/>
        </p:nvSpPr>
        <p:spPr>
          <a:xfrm>
            <a:off x="1123449" y="2349674"/>
            <a:ext cx="10218261" cy="2952327"/>
          </a:xfrm>
          <a:prstGeom prst="rect">
            <a:avLst/>
          </a:prstGeom>
          <a:noFill/>
          <a:ln w="508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37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165053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数组</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文本框 15">
            <a:extLst>
              <a:ext uri="{FF2B5EF4-FFF2-40B4-BE49-F238E27FC236}">
                <a16:creationId xmlns:a16="http://schemas.microsoft.com/office/drawing/2014/main" id="{35B67392-3B14-8F0D-0FBB-9AD67337A2A8}"/>
              </a:ext>
            </a:extLst>
          </p:cNvPr>
          <p:cNvSpPr txBox="1"/>
          <p:nvPr/>
        </p:nvSpPr>
        <p:spPr>
          <a:xfrm>
            <a:off x="1276318" y="2383485"/>
            <a:ext cx="5394952" cy="101566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数组</a:t>
            </a:r>
            <a:r>
              <a:rPr lang="zh-CN" altLang="zh-CN" sz="2000" dirty="0"/>
              <a:t>是编程语言中重要且复杂的</a:t>
            </a:r>
            <a:r>
              <a:rPr lang="zh-CN" altLang="zh-CN" sz="2000" dirty="0">
                <a:solidFill>
                  <a:srgbClr val="1369B2"/>
                </a:solidFill>
              </a:rPr>
              <a:t>数据结构</a:t>
            </a:r>
            <a:r>
              <a:rPr lang="zh-CN" altLang="zh-CN" sz="2000" dirty="0"/>
              <a:t>，它是由相同类型元素按照一定的顺序排列的集合。</a:t>
            </a:r>
          </a:p>
        </p:txBody>
      </p:sp>
      <p:pic>
        <p:nvPicPr>
          <p:cNvPr id="62" name="图片 61">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006375"/>
            <a:ext cx="2736307" cy="3848151"/>
          </a:xfrm>
          <a:prstGeom prst="rect">
            <a:avLst/>
          </a:prstGeom>
        </p:spPr>
      </p:pic>
      <p:sp>
        <p:nvSpPr>
          <p:cNvPr id="63" name="六边形 62">
            <a:extLst>
              <a:ext uri="{FF2B5EF4-FFF2-40B4-BE49-F238E27FC236}">
                <a16:creationId xmlns:a16="http://schemas.microsoft.com/office/drawing/2014/main" id="{57610F72-73F6-18CD-2DF2-A7E327EAE2A2}"/>
              </a:ext>
            </a:extLst>
          </p:cNvPr>
          <p:cNvSpPr/>
          <p:nvPr/>
        </p:nvSpPr>
        <p:spPr>
          <a:xfrm>
            <a:off x="1435475" y="3813243"/>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cxnSp>
        <p:nvCxnSpPr>
          <p:cNvPr id="64" name="直线连接符 3">
            <a:extLst>
              <a:ext uri="{FF2B5EF4-FFF2-40B4-BE49-F238E27FC236}">
                <a16:creationId xmlns:a16="http://schemas.microsoft.com/office/drawing/2014/main" id="{36AC450A-6F57-EC21-D100-E1576570DA80}"/>
              </a:ext>
            </a:extLst>
          </p:cNvPr>
          <p:cNvCxnSpPr>
            <a:cxnSpLocks/>
          </p:cNvCxnSpPr>
          <p:nvPr/>
        </p:nvCxnSpPr>
        <p:spPr>
          <a:xfrm>
            <a:off x="1915901" y="4317243"/>
            <a:ext cx="45592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119AF5D6-47AD-C677-132D-67081FB40638}"/>
              </a:ext>
            </a:extLst>
          </p:cNvPr>
          <p:cNvSpPr txBox="1"/>
          <p:nvPr/>
        </p:nvSpPr>
        <p:spPr>
          <a:xfrm>
            <a:off x="2062758" y="3789834"/>
            <a:ext cx="4084781" cy="50783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800" dirty="0"/>
              <a:t>数组具有</a:t>
            </a:r>
            <a:r>
              <a:rPr lang="zh-CN" altLang="zh-CN" sz="1800" dirty="0">
                <a:solidFill>
                  <a:srgbClr val="1369B2"/>
                </a:solidFill>
              </a:rPr>
              <a:t>固定的大小</a:t>
            </a:r>
            <a:r>
              <a:rPr lang="zh-CN" altLang="zh-CN" sz="1800" dirty="0"/>
              <a:t>，不会动态地增长。</a:t>
            </a:r>
            <a:endParaRPr lang="en-US" altLang="zh-CN" sz="1800" dirty="0"/>
          </a:p>
        </p:txBody>
      </p:sp>
      <p:sp>
        <p:nvSpPr>
          <p:cNvPr id="66" name="六边形 65">
            <a:extLst>
              <a:ext uri="{FF2B5EF4-FFF2-40B4-BE49-F238E27FC236}">
                <a16:creationId xmlns:a16="http://schemas.microsoft.com/office/drawing/2014/main" id="{80BFDC7D-FC54-FA96-3CE2-B6C179DEC0BC}"/>
              </a:ext>
            </a:extLst>
          </p:cNvPr>
          <p:cNvSpPr/>
          <p:nvPr/>
        </p:nvSpPr>
        <p:spPr>
          <a:xfrm>
            <a:off x="1435475" y="4550645"/>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cxnSp>
        <p:nvCxnSpPr>
          <p:cNvPr id="67" name="直线连接符 9">
            <a:extLst>
              <a:ext uri="{FF2B5EF4-FFF2-40B4-BE49-F238E27FC236}">
                <a16:creationId xmlns:a16="http://schemas.microsoft.com/office/drawing/2014/main" id="{EE9AC34D-C6C1-0845-5B01-B6FB276C1938}"/>
              </a:ext>
            </a:extLst>
          </p:cNvPr>
          <p:cNvCxnSpPr>
            <a:cxnSpLocks/>
          </p:cNvCxnSpPr>
          <p:nvPr/>
        </p:nvCxnSpPr>
        <p:spPr>
          <a:xfrm>
            <a:off x="1915901" y="5054645"/>
            <a:ext cx="45592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72261385-5C6B-C325-690E-DD7F13EA4198}"/>
              </a:ext>
            </a:extLst>
          </p:cNvPr>
          <p:cNvSpPr txBox="1"/>
          <p:nvPr/>
        </p:nvSpPr>
        <p:spPr>
          <a:xfrm>
            <a:off x="2062758" y="4527235"/>
            <a:ext cx="4359323" cy="458908"/>
          </a:xfrm>
          <a:prstGeom prst="rect">
            <a:avLst/>
          </a:prstGeom>
          <a:noFill/>
        </p:spPr>
        <p:txBody>
          <a:bodyPr wrap="square">
            <a:spAutoFit/>
          </a:bodyPr>
          <a:lstStyle>
            <a:defPPr>
              <a:defRPr lang="zh-CN"/>
            </a:defPPr>
            <a:lvl1pPr indent="0">
              <a:lnSpc>
                <a:spcPct val="150000"/>
              </a:lnSpc>
              <a:buFont typeface="Arial" panose="020B0604020202020204" pitchFamily="34" charset="0"/>
              <a:buNone/>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zh-CN" dirty="0"/>
              <a:t>数组中所有元素必须是</a:t>
            </a:r>
            <a:r>
              <a:rPr lang="zh-CN" altLang="zh-CN" dirty="0">
                <a:solidFill>
                  <a:srgbClr val="1369B2"/>
                </a:solidFill>
              </a:rPr>
              <a:t>相同的类型</a:t>
            </a:r>
            <a:endParaRPr lang="en-US" altLang="zh-CN" dirty="0">
              <a:solidFill>
                <a:srgbClr val="1369B2"/>
              </a:solidFill>
            </a:endParaRPr>
          </a:p>
        </p:txBody>
      </p:sp>
      <p:sp>
        <p:nvSpPr>
          <p:cNvPr id="69" name="六边形 68">
            <a:extLst>
              <a:ext uri="{FF2B5EF4-FFF2-40B4-BE49-F238E27FC236}">
                <a16:creationId xmlns:a16="http://schemas.microsoft.com/office/drawing/2014/main" id="{A567818B-E4ED-4DEE-5C53-61B31B344C75}"/>
              </a:ext>
            </a:extLst>
          </p:cNvPr>
          <p:cNvSpPr/>
          <p:nvPr/>
        </p:nvSpPr>
        <p:spPr>
          <a:xfrm>
            <a:off x="1435475" y="5288046"/>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70" name="直线连接符 12">
            <a:extLst>
              <a:ext uri="{FF2B5EF4-FFF2-40B4-BE49-F238E27FC236}">
                <a16:creationId xmlns:a16="http://schemas.microsoft.com/office/drawing/2014/main" id="{6D24A31D-B6CE-F0C9-6BC8-0C886F4FAC6D}"/>
              </a:ext>
            </a:extLst>
          </p:cNvPr>
          <p:cNvCxnSpPr>
            <a:cxnSpLocks/>
          </p:cNvCxnSpPr>
          <p:nvPr/>
        </p:nvCxnSpPr>
        <p:spPr>
          <a:xfrm>
            <a:off x="1915901" y="5792046"/>
            <a:ext cx="45592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8D530038-3F0E-AAAD-45F4-EC4CD754DCFE}"/>
              </a:ext>
            </a:extLst>
          </p:cNvPr>
          <p:cNvSpPr txBox="1"/>
          <p:nvPr/>
        </p:nvSpPr>
        <p:spPr>
          <a:xfrm>
            <a:off x="2023915" y="5264636"/>
            <a:ext cx="5151411" cy="507831"/>
          </a:xfrm>
          <a:prstGeom prst="rect">
            <a:avLst/>
          </a:prstGeom>
          <a:noFill/>
        </p:spPr>
        <p:txBody>
          <a:bodyPr wrap="square">
            <a:spAutoFit/>
          </a:bodyPr>
          <a:lstStyle>
            <a:defPPr>
              <a:defRPr lang="zh-CN"/>
            </a:defPPr>
            <a:lvl1pPr indent="0">
              <a:lnSpc>
                <a:spcPct val="150000"/>
              </a:lnSpc>
              <a:buFont typeface="Arial" panose="020B0604020202020204" pitchFamily="34" charset="0"/>
              <a:buNone/>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zh-CN" dirty="0"/>
              <a:t>数组操作</a:t>
            </a:r>
            <a:r>
              <a:rPr lang="zh-CN" altLang="en-US" dirty="0"/>
              <a:t>大量数据</a:t>
            </a:r>
            <a:r>
              <a:rPr lang="zh-CN" altLang="zh-CN" dirty="0"/>
              <a:t>的</a:t>
            </a:r>
            <a:r>
              <a:rPr lang="zh-CN" altLang="zh-CN" dirty="0">
                <a:solidFill>
                  <a:srgbClr val="1369B2"/>
                </a:solidFill>
              </a:rPr>
              <a:t>执行效率更高</a:t>
            </a:r>
            <a:r>
              <a:rPr lang="zh-CN" altLang="zh-CN" dirty="0"/>
              <a:t>，代码量更少</a:t>
            </a:r>
            <a:endParaRPr lang="en-US" altLang="zh-CN" dirty="0"/>
          </a:p>
        </p:txBody>
      </p:sp>
    </p:spTree>
    <p:extLst>
      <p:ext uri="{BB962C8B-B14F-4D97-AF65-F5344CB8AC3E}">
        <p14:creationId xmlns:p14="http://schemas.microsoft.com/office/powerpoint/2010/main" val="255342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165053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维度</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5" name="文本框 24">
            <a:extLst>
              <a:ext uri="{FF2B5EF4-FFF2-40B4-BE49-F238E27FC236}">
                <a16:creationId xmlns:a16="http://schemas.microsoft.com/office/drawing/2014/main" id="{35B67392-3B14-8F0D-0FBB-9AD67337A2A8}"/>
              </a:ext>
            </a:extLst>
          </p:cNvPr>
          <p:cNvSpPr txBox="1"/>
          <p:nvPr/>
        </p:nvSpPr>
        <p:spPr>
          <a:xfrm>
            <a:off x="1143690" y="2181145"/>
            <a:ext cx="9776052" cy="147732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342900" indent="-342900">
              <a:buFont typeface="Arial" panose="020B0604020202020204" pitchFamily="34" charset="0"/>
              <a:buChar char="•"/>
            </a:pPr>
            <a:r>
              <a:rPr lang="zh-CN" altLang="zh-CN" sz="2000" dirty="0"/>
              <a:t>维度又称为维数，在数学领域中是指</a:t>
            </a:r>
            <a:r>
              <a:rPr lang="zh-CN" altLang="zh-CN" sz="2000" dirty="0">
                <a:solidFill>
                  <a:srgbClr val="1369B2"/>
                </a:solidFill>
              </a:rPr>
              <a:t>描述对象状态所需的独立参数的数目</a:t>
            </a:r>
            <a:r>
              <a:rPr lang="zh-CN" altLang="zh-CN" sz="2000" dirty="0"/>
              <a:t>。</a:t>
            </a:r>
            <a:endParaRPr lang="en-US" altLang="zh-CN" sz="2000" dirty="0"/>
          </a:p>
          <a:p>
            <a:pPr marL="342900" indent="-342900">
              <a:buFont typeface="Arial" panose="020B0604020202020204" pitchFamily="34" charset="0"/>
              <a:buChar char="•"/>
            </a:pPr>
            <a:r>
              <a:rPr lang="zh-CN" altLang="zh-CN" sz="2000" dirty="0"/>
              <a:t>零维是一个无限小的点，没有长度；</a:t>
            </a:r>
            <a:r>
              <a:rPr lang="zh-CN" altLang="zh-CN" sz="2000" dirty="0">
                <a:solidFill>
                  <a:srgbClr val="1369B2"/>
                </a:solidFill>
              </a:rPr>
              <a:t>一维是一条无限长的直线</a:t>
            </a:r>
            <a:r>
              <a:rPr lang="zh-CN" altLang="zh-CN" sz="2000" dirty="0"/>
              <a:t>，只有长度；</a:t>
            </a:r>
            <a:r>
              <a:rPr lang="zh-CN" altLang="zh-CN" sz="2000" dirty="0">
                <a:solidFill>
                  <a:srgbClr val="1369B2"/>
                </a:solidFill>
              </a:rPr>
              <a:t>二维是一个平面</a:t>
            </a:r>
            <a:r>
              <a:rPr lang="zh-CN" altLang="zh-CN" sz="2000" dirty="0"/>
              <a:t>，由长度和宽度组成；</a:t>
            </a:r>
            <a:r>
              <a:rPr lang="zh-CN" altLang="zh-CN" sz="2000" dirty="0">
                <a:solidFill>
                  <a:srgbClr val="1369B2"/>
                </a:solidFill>
              </a:rPr>
              <a:t>三维是一个立方体</a:t>
            </a:r>
            <a:r>
              <a:rPr lang="zh-CN" altLang="zh-CN" sz="2000" dirty="0"/>
              <a:t>，由长度、宽度和高度组成。</a:t>
            </a:r>
            <a:endParaRPr lang="en-US" altLang="zh-CN" sz="2000" dirty="0"/>
          </a:p>
        </p:txBody>
      </p:sp>
      <p:pic>
        <p:nvPicPr>
          <p:cNvPr id="1026" name="Picture 2" descr="https://5b0988e595225.cdn.sohucs.com/images/20200216/b82aea2dead5422980aded2b08ea18b5.jpeg"/>
          <p:cNvPicPr>
            <a:picLocks noChangeAspect="1" noChangeArrowheads="1"/>
          </p:cNvPicPr>
          <p:nvPr/>
        </p:nvPicPr>
        <p:blipFill rotWithShape="1">
          <a:blip r:embed="rId3">
            <a:extLst>
              <a:ext uri="{28A0092B-C50C-407E-A947-70E740481C1C}">
                <a14:useLocalDpi xmlns:a14="http://schemas.microsoft.com/office/drawing/2010/main" val="0"/>
              </a:ext>
            </a:extLst>
          </a:blip>
          <a:srcRect t="7351" b="55038"/>
          <a:stretch/>
        </p:blipFill>
        <p:spPr bwMode="auto">
          <a:xfrm>
            <a:off x="1990750" y="3899199"/>
            <a:ext cx="7992888" cy="198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p:nvPr/>
        </p:nvPicPr>
        <p:blipFill>
          <a:blip r:embed="rId3"/>
          <a:stretch>
            <a:fillRect/>
          </a:stretch>
        </p:blipFill>
        <p:spPr>
          <a:xfrm>
            <a:off x="2638822" y="3288504"/>
            <a:ext cx="6768752" cy="2092861"/>
          </a:xfrm>
          <a:prstGeom prst="rect">
            <a:avLst/>
          </a:prstGeom>
        </p:spPr>
      </p:pic>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165053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维度</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5" name="文本框 24">
            <a:extLst>
              <a:ext uri="{FF2B5EF4-FFF2-40B4-BE49-F238E27FC236}">
                <a16:creationId xmlns:a16="http://schemas.microsoft.com/office/drawing/2014/main" id="{35B67392-3B14-8F0D-0FBB-9AD67337A2A8}"/>
              </a:ext>
            </a:extLst>
          </p:cNvPr>
          <p:cNvSpPr txBox="1"/>
          <p:nvPr/>
        </p:nvSpPr>
        <p:spPr>
          <a:xfrm>
            <a:off x="1143690" y="2181145"/>
            <a:ext cx="9776052" cy="961289"/>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维度为</a:t>
            </a:r>
            <a:r>
              <a:rPr lang="en-US" altLang="zh-CN" sz="2000" dirty="0"/>
              <a:t>k</a:t>
            </a:r>
            <a:r>
              <a:rPr lang="zh-CN" altLang="zh-CN" sz="2000" dirty="0"/>
              <a:t>的数组通常被称为</a:t>
            </a:r>
            <a:r>
              <a:rPr lang="en-US" altLang="zh-CN" sz="2000" dirty="0"/>
              <a:t>k</a:t>
            </a:r>
            <a:r>
              <a:rPr lang="zh-CN" altLang="zh-CN" sz="2000" dirty="0"/>
              <a:t>维数组。数组按维度可以分为</a:t>
            </a:r>
            <a:r>
              <a:rPr lang="zh-CN" altLang="zh-CN" sz="2000" dirty="0">
                <a:solidFill>
                  <a:srgbClr val="1369B2"/>
                </a:solidFill>
              </a:rPr>
              <a:t>一维数组</a:t>
            </a:r>
            <a:r>
              <a:rPr lang="zh-CN" altLang="zh-CN" sz="2000" dirty="0"/>
              <a:t>、</a:t>
            </a:r>
            <a:r>
              <a:rPr lang="zh-CN" altLang="zh-CN" sz="2000" dirty="0">
                <a:solidFill>
                  <a:srgbClr val="1369B2"/>
                </a:solidFill>
              </a:rPr>
              <a:t>二维数组</a:t>
            </a:r>
            <a:r>
              <a:rPr lang="zh-CN" altLang="zh-CN" sz="2000" dirty="0"/>
              <a:t>、多维数组，常接触的多维数组是</a:t>
            </a:r>
            <a:r>
              <a:rPr lang="zh-CN" altLang="zh-CN" sz="2000" dirty="0">
                <a:solidFill>
                  <a:srgbClr val="1369B2"/>
                </a:solidFill>
              </a:rPr>
              <a:t>三维数组</a:t>
            </a:r>
            <a:r>
              <a:rPr lang="zh-CN" altLang="zh-CN" sz="2000" dirty="0"/>
              <a:t>。</a:t>
            </a:r>
          </a:p>
        </p:txBody>
      </p:sp>
      <p:sp>
        <p:nvSpPr>
          <p:cNvPr id="6" name="文本框 5">
            <a:extLst>
              <a:ext uri="{FF2B5EF4-FFF2-40B4-BE49-F238E27FC236}">
                <a16:creationId xmlns:a16="http://schemas.microsoft.com/office/drawing/2014/main" id="{B8347B56-9AC0-7F9C-4074-354F71842804}"/>
              </a:ext>
            </a:extLst>
          </p:cNvPr>
          <p:cNvSpPr txBox="1"/>
          <p:nvPr/>
        </p:nvSpPr>
        <p:spPr>
          <a:xfrm>
            <a:off x="1918742" y="5535819"/>
            <a:ext cx="8614373" cy="507831"/>
          </a:xfrm>
          <a:prstGeom prst="rect">
            <a:avLst/>
          </a:prstGeom>
          <a:noFill/>
        </p:spPr>
        <p:txBody>
          <a:bodyPr wrap="square">
            <a:spAutoFit/>
          </a:bodyPr>
          <a:lstStyle>
            <a:defPPr>
              <a:defRPr lang="zh-CN"/>
            </a:defPPr>
            <a:lvl1pPr indent="0">
              <a:lnSpc>
                <a:spcPct val="150000"/>
              </a:lnSpc>
              <a:buFont typeface="Arial" panose="020B0604020202020204" pitchFamily="34" charset="0"/>
              <a:buNone/>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en-US" altLang="zh-CN" sz="1800" dirty="0"/>
              <a:t>※</a:t>
            </a:r>
            <a:r>
              <a:rPr lang="zh-CN" altLang="en-US" sz="1800" dirty="0"/>
              <a:t> </a:t>
            </a:r>
            <a:r>
              <a:rPr lang="zh-CN" altLang="zh-CN" sz="1800" dirty="0"/>
              <a:t>三维数组被认为</a:t>
            </a:r>
            <a:r>
              <a:rPr lang="zh-CN" altLang="zh-CN" sz="1800" dirty="0">
                <a:solidFill>
                  <a:srgbClr val="1369B2"/>
                </a:solidFill>
              </a:rPr>
              <a:t>元素是二维数组</a:t>
            </a:r>
            <a:r>
              <a:rPr lang="zh-CN" altLang="zh-CN" sz="1800" dirty="0"/>
              <a:t>的数组，二维数组</a:t>
            </a:r>
            <a:r>
              <a:rPr lang="zh-CN" altLang="en-US" sz="1800" dirty="0"/>
              <a:t>被</a:t>
            </a:r>
            <a:r>
              <a:rPr lang="zh-CN" altLang="zh-CN" sz="1800" dirty="0"/>
              <a:t>认为</a:t>
            </a:r>
            <a:r>
              <a:rPr lang="zh-CN" altLang="zh-CN" sz="1800" dirty="0">
                <a:solidFill>
                  <a:srgbClr val="1369B2"/>
                </a:solidFill>
              </a:rPr>
              <a:t>元素是一维数组</a:t>
            </a:r>
            <a:r>
              <a:rPr lang="zh-CN" altLang="zh-CN" sz="1800" dirty="0"/>
              <a:t>的数组。</a:t>
            </a:r>
          </a:p>
        </p:txBody>
      </p:sp>
    </p:spTree>
    <p:extLst>
      <p:ext uri="{BB962C8B-B14F-4D97-AF65-F5344CB8AC3E}">
        <p14:creationId xmlns:p14="http://schemas.microsoft.com/office/powerpoint/2010/main" val="3022968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165053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轴</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35B67392-3B14-8F0D-0FBB-9AD67337A2A8}"/>
              </a:ext>
            </a:extLst>
          </p:cNvPr>
          <p:cNvSpPr txBox="1"/>
          <p:nvPr/>
        </p:nvSpPr>
        <p:spPr>
          <a:xfrm>
            <a:off x="1143690" y="2181145"/>
            <a:ext cx="9776052" cy="1754326"/>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285750" indent="-285750">
              <a:buFont typeface="Arial" panose="020B0604020202020204" pitchFamily="34" charset="0"/>
              <a:buChar char="•"/>
            </a:pPr>
            <a:r>
              <a:rPr lang="zh-CN" altLang="zh-CN" dirty="0"/>
              <a:t>轴（</a:t>
            </a:r>
            <a:r>
              <a:rPr lang="en-US" altLang="zh-CN" dirty="0"/>
              <a:t>axis</a:t>
            </a:r>
            <a:r>
              <a:rPr lang="zh-CN" altLang="zh-CN" dirty="0"/>
              <a:t>）是</a:t>
            </a:r>
            <a:r>
              <a:rPr lang="en-US" altLang="zh-CN" dirty="0"/>
              <a:t>NumPy</a:t>
            </a:r>
            <a:r>
              <a:rPr lang="zh-CN" altLang="zh-CN" dirty="0"/>
              <a:t>数组中十分重要的概念，它其实就代表维度。</a:t>
            </a:r>
            <a:endParaRPr lang="en-US" altLang="zh-CN" dirty="0"/>
          </a:p>
          <a:p>
            <a:pPr marL="285750" indent="-285750">
              <a:buFont typeface="Arial" panose="020B0604020202020204" pitchFamily="34" charset="0"/>
              <a:buChar char="•"/>
            </a:pPr>
            <a:r>
              <a:rPr lang="zh-CN" altLang="zh-CN" dirty="0"/>
              <a:t>数组的维度不同，它对应的轴的数量也不同。</a:t>
            </a:r>
            <a:r>
              <a:rPr lang="zh-CN" altLang="zh-CN" dirty="0">
                <a:solidFill>
                  <a:srgbClr val="1369B2"/>
                </a:solidFill>
              </a:rPr>
              <a:t>一维数组只有一个轴</a:t>
            </a:r>
            <a:r>
              <a:rPr lang="zh-CN" altLang="zh-CN" dirty="0"/>
              <a:t>，轴的</a:t>
            </a:r>
            <a:r>
              <a:rPr lang="zh-CN" altLang="zh-CN" dirty="0">
                <a:solidFill>
                  <a:srgbClr val="1369B2"/>
                </a:solidFill>
              </a:rPr>
              <a:t>编号为</a:t>
            </a:r>
            <a:r>
              <a:rPr lang="en-US" altLang="zh-CN" dirty="0">
                <a:solidFill>
                  <a:srgbClr val="1369B2"/>
                </a:solidFill>
              </a:rPr>
              <a:t>0</a:t>
            </a:r>
            <a:r>
              <a:rPr lang="zh-CN" altLang="zh-CN" dirty="0"/>
              <a:t>；二维数组有沿行方向和列方向的两个轴，其中</a:t>
            </a:r>
            <a:r>
              <a:rPr lang="zh-CN" altLang="zh-CN" dirty="0">
                <a:solidFill>
                  <a:srgbClr val="1369B2"/>
                </a:solidFill>
              </a:rPr>
              <a:t>沿行方向的轴编号为</a:t>
            </a:r>
            <a:r>
              <a:rPr lang="en-US" altLang="zh-CN" dirty="0">
                <a:solidFill>
                  <a:srgbClr val="1369B2"/>
                </a:solidFill>
              </a:rPr>
              <a:t>0</a:t>
            </a:r>
            <a:r>
              <a:rPr lang="zh-CN" altLang="zh-CN" dirty="0"/>
              <a:t>，</a:t>
            </a:r>
            <a:r>
              <a:rPr lang="zh-CN" altLang="zh-CN" dirty="0">
                <a:solidFill>
                  <a:srgbClr val="1369B2"/>
                </a:solidFill>
              </a:rPr>
              <a:t>沿列方向的轴编号为</a:t>
            </a:r>
            <a:r>
              <a:rPr lang="en-US" altLang="zh-CN" dirty="0">
                <a:solidFill>
                  <a:srgbClr val="1369B2"/>
                </a:solidFill>
              </a:rPr>
              <a:t>1</a:t>
            </a:r>
            <a:r>
              <a:rPr lang="zh-CN" altLang="zh-CN" dirty="0"/>
              <a:t>；三维数组有沿着行、列方向，以及由行列组成的平面的三个轴，这</a:t>
            </a:r>
            <a:r>
              <a:rPr lang="zh-CN" altLang="zh-CN" dirty="0">
                <a:solidFill>
                  <a:srgbClr val="1369B2"/>
                </a:solidFill>
              </a:rPr>
              <a:t>三个轴的编号分别为</a:t>
            </a:r>
            <a:r>
              <a:rPr lang="en-US" altLang="zh-CN" dirty="0">
                <a:solidFill>
                  <a:srgbClr val="1369B2"/>
                </a:solidFill>
              </a:rPr>
              <a:t>0</a:t>
            </a:r>
            <a:r>
              <a:rPr lang="zh-CN" altLang="zh-CN" dirty="0">
                <a:solidFill>
                  <a:srgbClr val="1369B2"/>
                </a:solidFill>
              </a:rPr>
              <a:t>、</a:t>
            </a:r>
            <a:r>
              <a:rPr lang="en-US" altLang="zh-CN" dirty="0">
                <a:solidFill>
                  <a:srgbClr val="1369B2"/>
                </a:solidFill>
              </a:rPr>
              <a:t>1</a:t>
            </a:r>
            <a:r>
              <a:rPr lang="zh-CN" altLang="zh-CN" dirty="0">
                <a:solidFill>
                  <a:srgbClr val="1369B2"/>
                </a:solidFill>
              </a:rPr>
              <a:t>、</a:t>
            </a:r>
            <a:r>
              <a:rPr lang="en-US" altLang="zh-CN" dirty="0">
                <a:solidFill>
                  <a:srgbClr val="1369B2"/>
                </a:solidFill>
              </a:rPr>
              <a:t>2</a:t>
            </a:r>
            <a:r>
              <a:rPr lang="zh-CN" altLang="zh-CN" dirty="0"/>
              <a:t>。</a:t>
            </a:r>
          </a:p>
        </p:txBody>
      </p:sp>
      <p:pic>
        <p:nvPicPr>
          <p:cNvPr id="8" name="图片 7"/>
          <p:cNvPicPr/>
          <p:nvPr/>
        </p:nvPicPr>
        <p:blipFill>
          <a:blip r:embed="rId3"/>
          <a:stretch>
            <a:fillRect/>
          </a:stretch>
        </p:blipFill>
        <p:spPr>
          <a:xfrm>
            <a:off x="2350790" y="4005859"/>
            <a:ext cx="6768752" cy="2275090"/>
          </a:xfrm>
          <a:prstGeom prst="rect">
            <a:avLst/>
          </a:prstGeom>
        </p:spPr>
      </p:pic>
    </p:spTree>
    <p:extLst>
      <p:ext uri="{BB962C8B-B14F-4D97-AF65-F5344CB8AC3E}">
        <p14:creationId xmlns:p14="http://schemas.microsoft.com/office/powerpoint/2010/main" val="243579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数组的相关概念</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2378643" y="2277666"/>
            <a:ext cx="165053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秩</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35B67392-3B14-8F0D-0FBB-9AD67337A2A8}"/>
              </a:ext>
            </a:extLst>
          </p:cNvPr>
          <p:cNvSpPr txBox="1"/>
          <p:nvPr/>
        </p:nvSpPr>
        <p:spPr>
          <a:xfrm>
            <a:off x="2278782" y="3141762"/>
            <a:ext cx="4447460" cy="101566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solidFill>
                  <a:srgbClr val="1369B2"/>
                </a:solidFill>
              </a:rPr>
              <a:t>秩是轴的个数</a:t>
            </a:r>
            <a:r>
              <a:rPr lang="zh-CN" altLang="zh-CN" sz="2000" dirty="0"/>
              <a:t>，例如，一维数组只有一个轴，那么该一维数组的秩就是</a:t>
            </a:r>
            <a:r>
              <a:rPr lang="en-US" altLang="zh-CN" sz="2000" dirty="0"/>
              <a:t>1</a:t>
            </a:r>
            <a:r>
              <a:rPr lang="zh-CN" altLang="zh-CN" sz="2000" dirty="0"/>
              <a:t>。</a:t>
            </a:r>
          </a:p>
        </p:txBody>
      </p:sp>
      <p:pic>
        <p:nvPicPr>
          <p:cNvPr id="6" name="图片 5">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7319342" y="2006375"/>
            <a:ext cx="2736307" cy="3848151"/>
          </a:xfrm>
          <a:prstGeom prst="rect">
            <a:avLst/>
          </a:prstGeom>
        </p:spPr>
      </p:pic>
    </p:spTree>
    <p:extLst>
      <p:ext uri="{BB962C8B-B14F-4D97-AF65-F5344CB8AC3E}">
        <p14:creationId xmlns:p14="http://schemas.microsoft.com/office/powerpoint/2010/main" val="31438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数组的属性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9"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熟悉</a:t>
            </a:r>
            <a:r>
              <a:rPr lang="en-US" altLang="zh-CN" sz="1800" dirty="0">
                <a:solidFill>
                  <a:srgbClr val="1369B2"/>
                </a:solidFill>
                <a:latin typeface="微软雅黑" panose="020B0503020204020204" pitchFamily="34" charset="-122"/>
                <a:ea typeface="微软雅黑" panose="020B0503020204020204" pitchFamily="34" charset="-122"/>
                <a:cs typeface="+mn-ea"/>
              </a:rPr>
              <a:t>NumPy</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数组的属性</a:t>
            </a:r>
            <a:r>
              <a:rPr lang="zh-CN" altLang="zh-CN" sz="1800" dirty="0">
                <a:solidFill>
                  <a:srgbClr val="595959"/>
                </a:solidFill>
                <a:latin typeface="微软雅黑" panose="020B0503020204020204" pitchFamily="34" charset="-122"/>
                <a:ea typeface="微软雅黑" panose="020B0503020204020204" pitchFamily="34" charset="-122"/>
                <a:cs typeface="+mn-ea"/>
              </a:rPr>
              <a:t>，能够归纳</a:t>
            </a:r>
            <a:r>
              <a:rPr lang="en-US" altLang="zh-CN" sz="1800" dirty="0">
                <a:solidFill>
                  <a:srgbClr val="595959"/>
                </a:solidFill>
                <a:latin typeface="微软雅黑" panose="020B0503020204020204" pitchFamily="34" charset="-122"/>
                <a:ea typeface="微软雅黑" panose="020B0503020204020204" pitchFamily="34" charset="-122"/>
                <a:cs typeface="+mn-ea"/>
              </a:rPr>
              <a:t>ndim</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en-US" altLang="zh-CN" sz="1800" dirty="0">
                <a:solidFill>
                  <a:srgbClr val="595959"/>
                </a:solidFill>
                <a:latin typeface="微软雅黑" panose="020B0503020204020204" pitchFamily="34" charset="-122"/>
                <a:ea typeface="微软雅黑" panose="020B0503020204020204" pitchFamily="34" charset="-122"/>
                <a:cs typeface="+mn-ea"/>
              </a:rPr>
              <a:t>shape</a:t>
            </a:r>
            <a:r>
              <a:rPr lang="zh-CN" altLang="zh-CN" sz="1800" dirty="0">
                <a:solidFill>
                  <a:srgbClr val="595959"/>
                </a:solidFill>
                <a:latin typeface="微软雅黑" panose="020B0503020204020204" pitchFamily="34" charset="-122"/>
                <a:ea typeface="微软雅黑" panose="020B0503020204020204" pitchFamily="34" charset="-122"/>
                <a:cs typeface="+mn-ea"/>
              </a:rPr>
              <a:t>属性的作用</a:t>
            </a:r>
          </a:p>
        </p:txBody>
      </p:sp>
      <p:sp>
        <p:nvSpPr>
          <p:cNvPr id="11"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57877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数组的属性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25146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ndarray</a:t>
            </a:r>
            <a:r>
              <a:rPr lang="zh-CN" altLang="en-US" b="1" dirty="0">
                <a:latin typeface="宋体" panose="02010600030101010101" pitchFamily="2" charset="-122"/>
                <a:ea typeface="宋体" panose="02010600030101010101" pitchFamily="2" charset="-122"/>
              </a:rPr>
              <a:t>对象</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2" name="文本框 11">
            <a:extLst>
              <a:ext uri="{FF2B5EF4-FFF2-40B4-BE49-F238E27FC236}">
                <a16:creationId xmlns:a16="http://schemas.microsoft.com/office/drawing/2014/main" id="{35B67392-3B14-8F0D-0FBB-9AD67337A2A8}"/>
              </a:ext>
            </a:extLst>
          </p:cNvPr>
          <p:cNvSpPr txBox="1"/>
          <p:nvPr/>
        </p:nvSpPr>
        <p:spPr>
          <a:xfrm>
            <a:off x="1143690" y="2602878"/>
            <a:ext cx="5815612" cy="272382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1900" dirty="0"/>
              <a:t>NumPy</a:t>
            </a:r>
            <a:r>
              <a:rPr lang="zh-CN" altLang="zh-CN" sz="1900" dirty="0"/>
              <a:t>中最重要的一个特点就是其</a:t>
            </a:r>
            <a:r>
              <a:rPr lang="en-US" altLang="zh-CN" sz="1900" dirty="0"/>
              <a:t>N</a:t>
            </a:r>
            <a:r>
              <a:rPr lang="zh-CN" altLang="zh-CN" sz="1900" dirty="0"/>
              <a:t>维数组对象，即</a:t>
            </a:r>
            <a:r>
              <a:rPr lang="en-US" altLang="zh-CN" sz="1900" dirty="0">
                <a:solidFill>
                  <a:srgbClr val="1369B2"/>
                </a:solidFill>
              </a:rPr>
              <a:t>ndarray</a:t>
            </a:r>
            <a:r>
              <a:rPr lang="zh-CN" altLang="zh-CN" sz="1900" dirty="0"/>
              <a:t>（别名</a:t>
            </a:r>
            <a:r>
              <a:rPr lang="en-US" altLang="zh-CN" sz="1900" dirty="0"/>
              <a:t>array</a:t>
            </a:r>
            <a:r>
              <a:rPr lang="zh-CN" altLang="zh-CN" sz="1900" dirty="0"/>
              <a:t>）</a:t>
            </a:r>
            <a:r>
              <a:rPr lang="zh-CN" altLang="zh-CN" sz="1900" dirty="0">
                <a:solidFill>
                  <a:srgbClr val="1369B2"/>
                </a:solidFill>
              </a:rPr>
              <a:t>对象，该对象具有矢量算术能力和复杂的广播能力，可以执行一些科学计算</a:t>
            </a:r>
            <a:r>
              <a:rPr lang="zh-CN" altLang="zh-CN" sz="1900" dirty="0"/>
              <a:t>。不同于</a:t>
            </a:r>
            <a:r>
              <a:rPr lang="en-US" altLang="zh-CN" sz="1900" dirty="0"/>
              <a:t>Python</a:t>
            </a:r>
            <a:r>
              <a:rPr lang="zh-CN" altLang="zh-CN" sz="1900" dirty="0"/>
              <a:t>内置的数组类型，</a:t>
            </a:r>
            <a:r>
              <a:rPr lang="en-US" altLang="zh-CN" sz="1900" dirty="0"/>
              <a:t>ndarray</a:t>
            </a:r>
            <a:r>
              <a:rPr lang="zh-CN" altLang="zh-CN" sz="1900" dirty="0"/>
              <a:t>对象拥有对高维数组的处理能力，这也是数值计算中缺一不可的重要特性。</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3358" y="1845618"/>
            <a:ext cx="3979267" cy="3979267"/>
          </a:xfrm>
          <a:prstGeom prst="rect">
            <a:avLst/>
          </a:prstGeom>
        </p:spPr>
      </p:pic>
    </p:spTree>
    <p:extLst>
      <p:ext uri="{BB962C8B-B14F-4D97-AF65-F5344CB8AC3E}">
        <p14:creationId xmlns:p14="http://schemas.microsoft.com/office/powerpoint/2010/main" val="2648749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数组的属性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373876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ndarray</a:t>
            </a:r>
            <a:r>
              <a:rPr lang="zh-CN" altLang="zh-CN" b="1" dirty="0">
                <a:latin typeface="宋体" panose="02010600030101010101" pitchFamily="2" charset="-122"/>
                <a:ea typeface="宋体" panose="02010600030101010101" pitchFamily="2" charset="-122"/>
              </a:rPr>
              <a:t>对象的常用属性</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816850015"/>
              </p:ext>
            </p:extLst>
          </p:nvPr>
        </p:nvGraphicFramePr>
        <p:xfrm>
          <a:off x="1414686" y="2349674"/>
          <a:ext cx="9355391" cy="3672408"/>
        </p:xfrm>
        <a:graphic>
          <a:graphicData uri="http://schemas.openxmlformats.org/drawingml/2006/table">
            <a:tbl>
              <a:tblPr>
                <a:tableStyleId>{00A15C55-8517-42AA-B614-E9B94910E393}</a:tableStyleId>
              </a:tblPr>
              <a:tblGrid>
                <a:gridCol w="2026170">
                  <a:extLst>
                    <a:ext uri="{9D8B030D-6E8A-4147-A177-3AD203B41FA5}">
                      <a16:colId xmlns:a16="http://schemas.microsoft.com/office/drawing/2014/main" val="1345553933"/>
                    </a:ext>
                  </a:extLst>
                </a:gridCol>
                <a:gridCol w="7329221">
                  <a:extLst>
                    <a:ext uri="{9D8B030D-6E8A-4147-A177-3AD203B41FA5}">
                      <a16:colId xmlns:a16="http://schemas.microsoft.com/office/drawing/2014/main" val="1515813387"/>
                    </a:ext>
                  </a:extLst>
                </a:gridCol>
              </a:tblGrid>
              <a:tr h="612068">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属性</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612068">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ndarray.ndim</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轴的个数</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ndarray.shape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维度的元组</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，元组中各个元素表示每个维度上数组的大小</a:t>
                      </a:r>
                    </a:p>
                  </a:txBody>
                  <a:tcPr marL="68580" marR="68580" marT="0" marB="0" anchor="ctr"/>
                </a:tc>
                <a:extLst>
                  <a:ext uri="{0D108BD9-81ED-4DB2-BD59-A6C34878D82A}">
                    <a16:rowId xmlns:a16="http://schemas.microsoft.com/office/drawing/2014/main" val="2075096867"/>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ndarray.size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元素的总个数</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，等于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shape</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属性中元组元素的乘积</a:t>
                      </a:r>
                    </a:p>
                  </a:txBody>
                  <a:tcPr marL="68580" marR="68580" marT="0" marB="0" anchor="ctr"/>
                </a:tc>
                <a:extLst>
                  <a:ext uri="{0D108BD9-81ED-4DB2-BD59-A6C34878D82A}">
                    <a16:rowId xmlns:a16="http://schemas.microsoft.com/office/drawing/2014/main" val="2469291200"/>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ndarray.dtype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描述数组中</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元素类型的对象</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，既可以使用标准的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Python</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类型创建或指定，也可以使用</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NumPy</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特有的数据类型来指定</a:t>
                      </a:r>
                    </a:p>
                  </a:txBody>
                  <a:tcPr marL="68580" marR="68580" marT="0" marB="0" anchor="ctr"/>
                </a:tc>
                <a:extLst>
                  <a:ext uri="{0D108BD9-81ED-4DB2-BD59-A6C34878D82A}">
                    <a16:rowId xmlns:a16="http://schemas.microsoft.com/office/drawing/2014/main" val="2206652685"/>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ndarray.itemsize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数组中</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每个元素占用的内存大小</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，单位为字节。</a:t>
                      </a:r>
                    </a:p>
                  </a:txBody>
                  <a:tcPr marL="68580" marR="68580" marT="0" marB="0" anchor="ctr"/>
                </a:tc>
                <a:extLst>
                  <a:ext uri="{0D108BD9-81ED-4DB2-BD59-A6C34878D82A}">
                    <a16:rowId xmlns:a16="http://schemas.microsoft.com/office/drawing/2014/main" val="3187339913"/>
                  </a:ext>
                </a:extLst>
              </a:tr>
            </a:tbl>
          </a:graphicData>
        </a:graphic>
      </p:graphicFrame>
    </p:spTree>
    <p:extLst>
      <p:ext uri="{BB962C8B-B14F-4D97-AF65-F5344CB8AC3E}">
        <p14:creationId xmlns:p14="http://schemas.microsoft.com/office/powerpoint/2010/main" val="175272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9" name="组合 18"/>
          <p:cNvGrpSpPr/>
          <p:nvPr/>
        </p:nvGrpSpPr>
        <p:grpSpPr>
          <a:xfrm>
            <a:off x="1702718" y="2205658"/>
            <a:ext cx="9001000" cy="688075"/>
            <a:chOff x="978872" y="1800500"/>
            <a:chExt cx="5471124" cy="515937"/>
          </a:xfrm>
        </p:grpSpPr>
        <p:sp>
          <p:nvSpPr>
            <p:cNvPr id="20"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NumPy</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数组的相关概念，能够说出什么是</a:t>
              </a:r>
              <a:r>
                <a:rPr lang="zh-CN" altLang="zh-CN" sz="2000" dirty="0">
                  <a:solidFill>
                    <a:srgbClr val="1369B2"/>
                  </a:solidFill>
                  <a:latin typeface="微软雅黑" panose="020B0503020204020204" pitchFamily="34" charset="-122"/>
                  <a:ea typeface="微软雅黑" panose="020B0503020204020204" pitchFamily="34" charset="-122"/>
                  <a:cs typeface="+mn-ea"/>
                </a:rPr>
                <a:t>数组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维度</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轴</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秩</a:t>
              </a:r>
            </a:p>
          </p:txBody>
        </p:sp>
        <p:sp>
          <p:nvSpPr>
            <p:cNvPr id="21"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2" name="组合 21"/>
          <p:cNvGrpSpPr/>
          <p:nvPr/>
        </p:nvGrpSpPr>
        <p:grpSpPr>
          <a:xfrm>
            <a:off x="1702718" y="3208993"/>
            <a:ext cx="9001000" cy="685959"/>
            <a:chOff x="978872" y="2570437"/>
            <a:chExt cx="5437064" cy="514350"/>
          </a:xfrm>
        </p:grpSpPr>
        <p:sp>
          <p:nvSpPr>
            <p:cNvPr id="23"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a:t>
              </a:r>
              <a:r>
                <a:rPr lang="en-US" altLang="zh-CN" sz="2000" dirty="0">
                  <a:solidFill>
                    <a:srgbClr val="1369B2"/>
                  </a:solidFill>
                  <a:latin typeface="微软雅黑" panose="020B0503020204020204" pitchFamily="34" charset="-122"/>
                  <a:ea typeface="微软雅黑" panose="020B0503020204020204" pitchFamily="34" charset="-122"/>
                  <a:cs typeface="+mn-ea"/>
                </a:rPr>
                <a:t>NumPy</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，能够归纳</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ndim</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shape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属性的作用</a:t>
              </a:r>
            </a:p>
          </p:txBody>
        </p:sp>
        <p:sp>
          <p:nvSpPr>
            <p:cNvPr id="24"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5" name="组合 24"/>
          <p:cNvGrpSpPr/>
          <p:nvPr/>
        </p:nvGrpSpPr>
        <p:grpSpPr>
          <a:xfrm>
            <a:off x="1702718" y="4210212"/>
            <a:ext cx="9001000" cy="688077"/>
            <a:chOff x="978872" y="3338787"/>
            <a:chExt cx="5437064" cy="515938"/>
          </a:xfrm>
        </p:grpSpPr>
        <p:sp>
          <p:nvSpPr>
            <p:cNvPr id="26"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数据的创建方式</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，能够灵活创建一维数组和二维数组</a:t>
              </a:r>
            </a:p>
          </p:txBody>
        </p:sp>
        <p:sp>
          <p:nvSpPr>
            <p:cNvPr id="27"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5213550"/>
            <a:ext cx="9001000" cy="685959"/>
            <a:chOff x="978872" y="4108725"/>
            <a:chExt cx="5437064" cy="514350"/>
          </a:xfrm>
        </p:grpSpPr>
        <p:sp>
          <p:nvSpPr>
            <p:cNvPr id="29"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数组的数据类型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，能够查看与转换数组的数据类型</a:t>
              </a:r>
            </a:p>
          </p:txBody>
        </p:sp>
        <p:sp>
          <p:nvSpPr>
            <p:cNvPr id="30"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数组的属性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373876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ndarray</a:t>
            </a:r>
            <a:r>
              <a:rPr lang="zh-CN" altLang="zh-CN" b="1" dirty="0">
                <a:latin typeface="宋体" panose="02010600030101010101" pitchFamily="2" charset="-122"/>
                <a:ea typeface="宋体" panose="02010600030101010101" pitchFamily="2" charset="-122"/>
              </a:rPr>
              <a:t>对象的常用属性</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nvGraphicFramePr>
        <p:xfrm>
          <a:off x="1414686" y="2349674"/>
          <a:ext cx="9355391" cy="3672408"/>
        </p:xfrm>
        <a:graphic>
          <a:graphicData uri="http://schemas.openxmlformats.org/drawingml/2006/table">
            <a:tbl>
              <a:tblPr>
                <a:tableStyleId>{00A15C55-8517-42AA-B614-E9B94910E393}</a:tableStyleId>
              </a:tblPr>
              <a:tblGrid>
                <a:gridCol w="2026170">
                  <a:extLst>
                    <a:ext uri="{9D8B030D-6E8A-4147-A177-3AD203B41FA5}">
                      <a16:colId xmlns:a16="http://schemas.microsoft.com/office/drawing/2014/main" val="1345553933"/>
                    </a:ext>
                  </a:extLst>
                </a:gridCol>
                <a:gridCol w="7329221">
                  <a:extLst>
                    <a:ext uri="{9D8B030D-6E8A-4147-A177-3AD203B41FA5}">
                      <a16:colId xmlns:a16="http://schemas.microsoft.com/office/drawing/2014/main" val="1515813387"/>
                    </a:ext>
                  </a:extLst>
                </a:gridCol>
              </a:tblGrid>
              <a:tr h="612068">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属性</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612068">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ndarray.ndim</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轴的个数</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ndarray.shape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维度的元组</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，元组中各个元素表示每个维度上数组的大小</a:t>
                      </a:r>
                    </a:p>
                  </a:txBody>
                  <a:tcPr marL="68580" marR="68580" marT="0" marB="0" anchor="ctr"/>
                </a:tc>
                <a:extLst>
                  <a:ext uri="{0D108BD9-81ED-4DB2-BD59-A6C34878D82A}">
                    <a16:rowId xmlns:a16="http://schemas.microsoft.com/office/drawing/2014/main" val="2075096867"/>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ndarray.size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元素的总个数</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，等于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shape</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属性中元组元素的乘积</a:t>
                      </a:r>
                    </a:p>
                  </a:txBody>
                  <a:tcPr marL="68580" marR="68580" marT="0" marB="0" anchor="ctr"/>
                </a:tc>
                <a:extLst>
                  <a:ext uri="{0D108BD9-81ED-4DB2-BD59-A6C34878D82A}">
                    <a16:rowId xmlns:a16="http://schemas.microsoft.com/office/drawing/2014/main" val="2469291200"/>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ndarray.dtype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描述数组中</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元素类型的对象</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，既可以使用标准的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Python</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类型创建或指定，也可以使用</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NumPy</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特有的数据类型来指定</a:t>
                      </a:r>
                    </a:p>
                  </a:txBody>
                  <a:tcPr marL="68580" marR="68580" marT="0" marB="0" anchor="ctr"/>
                </a:tc>
                <a:extLst>
                  <a:ext uri="{0D108BD9-81ED-4DB2-BD59-A6C34878D82A}">
                    <a16:rowId xmlns:a16="http://schemas.microsoft.com/office/drawing/2014/main" val="2206652685"/>
                  </a:ext>
                </a:extLst>
              </a:tr>
              <a:tr h="612068">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ndarray.itemsize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数组中</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每个元素占用的内存大小</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，单位为字节。</a:t>
                      </a:r>
                    </a:p>
                  </a:txBody>
                  <a:tcPr marL="68580" marR="68580" marT="0" marB="0" anchor="ctr"/>
                </a:tc>
                <a:extLst>
                  <a:ext uri="{0D108BD9-81ED-4DB2-BD59-A6C34878D82A}">
                    <a16:rowId xmlns:a16="http://schemas.microsoft.com/office/drawing/2014/main" val="3187339913"/>
                  </a:ext>
                </a:extLst>
              </a:tr>
            </a:tbl>
          </a:graphicData>
        </a:graphic>
      </p:graphicFrame>
      <p:sp>
        <p:nvSpPr>
          <p:cNvPr id="9" name="矩形标注 8">
            <a:extLst>
              <a:ext uri="{FF2B5EF4-FFF2-40B4-BE49-F238E27FC236}">
                <a16:creationId xmlns:a16="http://schemas.microsoft.com/office/drawing/2014/main" id="{2DD36134-4B9C-75E2-A84F-506C84C246CB}"/>
              </a:ext>
            </a:extLst>
          </p:cNvPr>
          <p:cNvSpPr/>
          <p:nvPr/>
        </p:nvSpPr>
        <p:spPr>
          <a:xfrm>
            <a:off x="5591150" y="2421682"/>
            <a:ext cx="5472608" cy="1152128"/>
          </a:xfrm>
          <a:prstGeom prst="wedgeRectCallout">
            <a:avLst>
              <a:gd name="adj1" fmla="val -37870"/>
              <a:gd name="adj2" fmla="val 7082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C2B2685-DAA3-969A-369C-E6BBAFDE9C01}"/>
              </a:ext>
            </a:extLst>
          </p:cNvPr>
          <p:cNvSpPr txBox="1"/>
          <p:nvPr/>
        </p:nvSpPr>
        <p:spPr>
          <a:xfrm>
            <a:off x="6037561" y="2524538"/>
            <a:ext cx="4579786" cy="874407"/>
          </a:xfrm>
          <a:prstGeom prst="rect">
            <a:avLst/>
          </a:prstGeom>
          <a:noFill/>
        </p:spPr>
        <p:txBody>
          <a:bodyPr wrap="square" rtlCol="0">
            <a:spAutoFit/>
          </a:bodyPr>
          <a:lstStyle/>
          <a:p>
            <a:pPr>
              <a:lnSpc>
                <a:spcPct val="150000"/>
              </a:lnSpc>
            </a:pP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shape</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属性的值是一个元组，元组里面有多少个元素取决于数组的维度。</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305430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9.1.2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NumPy</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数组的属性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140656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数组属性</a:t>
            </a:r>
            <a:r>
              <a:rPr lang="zh-CN" altLang="en-US" b="1" dirty="0">
                <a:latin typeface="宋体" panose="02010600030101010101" pitchFamily="2" charset="-122"/>
                <a:ea typeface="宋体" panose="02010600030101010101" pitchFamily="2" charset="-122"/>
              </a:rPr>
              <a:t>示意图</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8" name="图片 7"/>
          <p:cNvPicPr/>
          <p:nvPr/>
        </p:nvPicPr>
        <p:blipFill>
          <a:blip r:embed="rId3"/>
          <a:stretch>
            <a:fillRect/>
          </a:stretch>
        </p:blipFill>
        <p:spPr>
          <a:xfrm>
            <a:off x="694606" y="3283050"/>
            <a:ext cx="5025062" cy="1949041"/>
          </a:xfrm>
          <a:prstGeom prst="rect">
            <a:avLst/>
          </a:prstGeom>
        </p:spPr>
      </p:pic>
      <p:pic>
        <p:nvPicPr>
          <p:cNvPr id="13" name="图片 12"/>
          <p:cNvPicPr/>
          <p:nvPr/>
        </p:nvPicPr>
        <p:blipFill>
          <a:blip r:embed="rId4"/>
          <a:stretch>
            <a:fillRect/>
          </a:stretch>
        </p:blipFill>
        <p:spPr>
          <a:xfrm>
            <a:off x="6565325" y="4509914"/>
            <a:ext cx="4542041" cy="1871682"/>
          </a:xfrm>
          <a:prstGeom prst="rect">
            <a:avLst/>
          </a:prstGeom>
        </p:spPr>
      </p:pic>
      <p:sp>
        <p:nvSpPr>
          <p:cNvPr id="2" name="文本框 1"/>
          <p:cNvSpPr txBox="1"/>
          <p:nvPr/>
        </p:nvSpPr>
        <p:spPr>
          <a:xfrm>
            <a:off x="838622" y="2821385"/>
            <a:ext cx="1114408" cy="369332"/>
          </a:xfrm>
          <a:prstGeom prst="rect">
            <a:avLst/>
          </a:prstGeom>
          <a:noFill/>
        </p:spPr>
        <p:txBody>
          <a:bodyPr wrap="none" rtlCol="0">
            <a:spAutoFit/>
          </a:bodyPr>
          <a:lstStyle/>
          <a:p>
            <a:r>
              <a:rPr lang="zh-CN" altLang="en-US" sz="1800" b="1" dirty="0">
                <a:latin typeface="黑体" panose="02010609060101010101" pitchFamily="49" charset="-122"/>
                <a:ea typeface="黑体" panose="02010609060101010101" pitchFamily="49" charset="-122"/>
                <a:cs typeface="+mn-ea"/>
              </a:rPr>
              <a:t>一维数组</a:t>
            </a:r>
          </a:p>
        </p:txBody>
      </p:sp>
      <p:sp>
        <p:nvSpPr>
          <p:cNvPr id="14" name="文本框 13"/>
          <p:cNvSpPr txBox="1"/>
          <p:nvPr/>
        </p:nvSpPr>
        <p:spPr>
          <a:xfrm>
            <a:off x="6565250" y="1435800"/>
            <a:ext cx="1114408" cy="369332"/>
          </a:xfrm>
          <a:prstGeom prst="rect">
            <a:avLst/>
          </a:prstGeom>
          <a:noFill/>
        </p:spPr>
        <p:txBody>
          <a:bodyPr wrap="none" rtlCol="0">
            <a:spAutoFit/>
          </a:bodyPr>
          <a:lstStyle/>
          <a:p>
            <a:r>
              <a:rPr lang="zh-CN" altLang="en-US" sz="1800" b="1" dirty="0">
                <a:latin typeface="黑体" panose="02010609060101010101" pitchFamily="49" charset="-122"/>
                <a:ea typeface="黑体" panose="02010609060101010101" pitchFamily="49" charset="-122"/>
                <a:cs typeface="+mn-ea"/>
              </a:rPr>
              <a:t>二维数组</a:t>
            </a:r>
          </a:p>
        </p:txBody>
      </p:sp>
      <p:sp>
        <p:nvSpPr>
          <p:cNvPr id="15" name="文本框 14"/>
          <p:cNvSpPr txBox="1"/>
          <p:nvPr/>
        </p:nvSpPr>
        <p:spPr>
          <a:xfrm>
            <a:off x="6565250" y="3984868"/>
            <a:ext cx="1114408" cy="369332"/>
          </a:xfrm>
          <a:prstGeom prst="rect">
            <a:avLst/>
          </a:prstGeom>
          <a:noFill/>
        </p:spPr>
        <p:txBody>
          <a:bodyPr wrap="none" rtlCol="0">
            <a:spAutoFit/>
          </a:bodyPr>
          <a:lstStyle/>
          <a:p>
            <a:r>
              <a:rPr lang="zh-CN" altLang="en-US" sz="1800" b="1" dirty="0">
                <a:latin typeface="黑体" panose="02010609060101010101" pitchFamily="49" charset="-122"/>
                <a:ea typeface="黑体" panose="02010609060101010101" pitchFamily="49" charset="-122"/>
                <a:cs typeface="+mn-ea"/>
              </a:rPr>
              <a:t>三维数组</a:t>
            </a:r>
          </a:p>
        </p:txBody>
      </p:sp>
      <p:pic>
        <p:nvPicPr>
          <p:cNvPr id="10" name="图片 9"/>
          <p:cNvPicPr/>
          <p:nvPr/>
        </p:nvPicPr>
        <p:blipFill>
          <a:blip r:embed="rId5"/>
          <a:stretch>
            <a:fillRect/>
          </a:stretch>
        </p:blipFill>
        <p:spPr>
          <a:xfrm>
            <a:off x="6565251" y="1947244"/>
            <a:ext cx="4542116" cy="1623997"/>
          </a:xfrm>
          <a:prstGeom prst="rect">
            <a:avLst/>
          </a:prstGeom>
        </p:spPr>
      </p:pic>
    </p:spTree>
    <p:extLst>
      <p:ext uri="{BB962C8B-B14F-4D97-AF65-F5344CB8AC3E}">
        <p14:creationId xmlns:p14="http://schemas.microsoft.com/office/powerpoint/2010/main" val="348608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9.2</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769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数据的创建方式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，能够灵活创建一维数组和二维数组</a:t>
            </a:r>
          </a:p>
        </p:txBody>
      </p:sp>
      <p:sp>
        <p:nvSpPr>
          <p:cNvPr id="16"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68758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创建数组的基本方式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文本框 15">
            <a:extLst>
              <a:ext uri="{FF2B5EF4-FFF2-40B4-BE49-F238E27FC236}">
                <a16:creationId xmlns:a16="http://schemas.microsoft.com/office/drawing/2014/main" id="{35B67392-3B14-8F0D-0FBB-9AD67337A2A8}"/>
              </a:ext>
            </a:extLst>
          </p:cNvPr>
          <p:cNvSpPr txBox="1"/>
          <p:nvPr/>
        </p:nvSpPr>
        <p:spPr>
          <a:xfrm>
            <a:off x="1276318" y="2382014"/>
            <a:ext cx="3522744" cy="2400657"/>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000" dirty="0"/>
              <a:t>NumPy</a:t>
            </a:r>
            <a:r>
              <a:rPr lang="zh-CN" altLang="zh-CN" sz="2000" dirty="0"/>
              <a:t>中提供了多种创建数组的方式，其中最基本的方式就是</a:t>
            </a:r>
            <a:r>
              <a:rPr lang="zh-CN" altLang="zh-CN" sz="2000" dirty="0">
                <a:solidFill>
                  <a:srgbClr val="1369B2"/>
                </a:solidFill>
              </a:rPr>
              <a:t>通过</a:t>
            </a:r>
            <a:r>
              <a:rPr lang="en-US" altLang="zh-CN" sz="2000" dirty="0">
                <a:solidFill>
                  <a:srgbClr val="1369B2"/>
                </a:solidFill>
              </a:rPr>
              <a:t>array()</a:t>
            </a:r>
            <a:r>
              <a:rPr lang="zh-CN" altLang="zh-CN" sz="2000" dirty="0">
                <a:solidFill>
                  <a:srgbClr val="1369B2"/>
                </a:solidFill>
              </a:rPr>
              <a:t>函数创建数组</a:t>
            </a:r>
            <a:r>
              <a:rPr lang="zh-CN" altLang="zh-CN" sz="2000" dirty="0"/>
              <a:t>，在使用该函数时</a:t>
            </a:r>
            <a:r>
              <a:rPr lang="zh-CN" altLang="zh-CN" sz="2000" dirty="0">
                <a:solidFill>
                  <a:srgbClr val="1369B2"/>
                </a:solidFill>
              </a:rPr>
              <a:t>直接传入列表或元组</a:t>
            </a:r>
            <a:r>
              <a:rPr lang="zh-CN" altLang="zh-CN" sz="2000" dirty="0"/>
              <a:t>即可。</a:t>
            </a:r>
          </a:p>
        </p:txBody>
      </p:sp>
      <p:sp>
        <p:nvSpPr>
          <p:cNvPr id="17" name="文本框 16">
            <a:extLst>
              <a:ext uri="{FF2B5EF4-FFF2-40B4-BE49-F238E27FC236}">
                <a16:creationId xmlns:a16="http://schemas.microsoft.com/office/drawing/2014/main" id="{1D3FA674-95C1-0ECC-79FD-23F24A4C7F3B}"/>
              </a:ext>
            </a:extLst>
          </p:cNvPr>
          <p:cNvSpPr txBox="1"/>
          <p:nvPr/>
        </p:nvSpPr>
        <p:spPr>
          <a:xfrm>
            <a:off x="5966035" y="1120025"/>
            <a:ext cx="1733167"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cs typeface="+mn-ea"/>
                <a:sym typeface="+mn-lt"/>
              </a:rPr>
              <a:t>创建一维数组</a:t>
            </a:r>
          </a:p>
        </p:txBody>
      </p:sp>
      <p:sp>
        <p:nvSpPr>
          <p:cNvPr id="20" name="矩形 19">
            <a:extLst>
              <a:ext uri="{FF2B5EF4-FFF2-40B4-BE49-F238E27FC236}">
                <a16:creationId xmlns:a16="http://schemas.microsoft.com/office/drawing/2014/main" id="{C49064EA-F804-BC14-E703-CDE9B7972A19}"/>
              </a:ext>
            </a:extLst>
          </p:cNvPr>
          <p:cNvSpPr/>
          <p:nvPr/>
        </p:nvSpPr>
        <p:spPr>
          <a:xfrm>
            <a:off x="5965234" y="1557586"/>
            <a:ext cx="5362432" cy="100155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84D6635A-0BCE-CA74-FF0C-151A5A316414}"/>
              </a:ext>
            </a:extLst>
          </p:cNvPr>
          <p:cNvSpPr txBox="1"/>
          <p:nvPr/>
        </p:nvSpPr>
        <p:spPr>
          <a:xfrm>
            <a:off x="6452254" y="1735683"/>
            <a:ext cx="4388392" cy="646331"/>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import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numpy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as np</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arr1d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2, 3])</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3" name="文本框 22">
            <a:extLst>
              <a:ext uri="{FF2B5EF4-FFF2-40B4-BE49-F238E27FC236}">
                <a16:creationId xmlns:a16="http://schemas.microsoft.com/office/drawing/2014/main" id="{1D3FA674-95C1-0ECC-79FD-23F24A4C7F3B}"/>
              </a:ext>
            </a:extLst>
          </p:cNvPr>
          <p:cNvSpPr txBox="1"/>
          <p:nvPr/>
        </p:nvSpPr>
        <p:spPr>
          <a:xfrm>
            <a:off x="5965234" y="2841429"/>
            <a:ext cx="1733167"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cs typeface="+mn-ea"/>
                <a:sym typeface="+mn-lt"/>
              </a:rPr>
              <a:t>创建二维数组</a:t>
            </a:r>
          </a:p>
        </p:txBody>
      </p:sp>
      <p:sp>
        <p:nvSpPr>
          <p:cNvPr id="24" name="矩形 23">
            <a:extLst>
              <a:ext uri="{FF2B5EF4-FFF2-40B4-BE49-F238E27FC236}">
                <a16:creationId xmlns:a16="http://schemas.microsoft.com/office/drawing/2014/main" id="{C49064EA-F804-BC14-E703-CDE9B7972A19}"/>
              </a:ext>
            </a:extLst>
          </p:cNvPr>
          <p:cNvSpPr/>
          <p:nvPr/>
        </p:nvSpPr>
        <p:spPr>
          <a:xfrm>
            <a:off x="5965234" y="3278336"/>
            <a:ext cx="5362432" cy="97909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84D6635A-0BCE-CA74-FF0C-151A5A316414}"/>
              </a:ext>
            </a:extLst>
          </p:cNvPr>
          <p:cNvSpPr txBox="1"/>
          <p:nvPr/>
        </p:nvSpPr>
        <p:spPr>
          <a:xfrm>
            <a:off x="6520718" y="3483110"/>
            <a:ext cx="4251464" cy="646331"/>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[1, 2, 3], [4, 5, 6]])</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9" name="文本框 28">
            <a:extLst>
              <a:ext uri="{FF2B5EF4-FFF2-40B4-BE49-F238E27FC236}">
                <a16:creationId xmlns:a16="http://schemas.microsoft.com/office/drawing/2014/main" id="{1D3FA674-95C1-0ECC-79FD-23F24A4C7F3B}"/>
              </a:ext>
            </a:extLst>
          </p:cNvPr>
          <p:cNvSpPr txBox="1"/>
          <p:nvPr/>
        </p:nvSpPr>
        <p:spPr>
          <a:xfrm>
            <a:off x="5965234" y="4539067"/>
            <a:ext cx="1733167"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cs typeface="+mn-ea"/>
                <a:sym typeface="+mn-lt"/>
              </a:rPr>
              <a:t>创建三维数组</a:t>
            </a:r>
          </a:p>
        </p:txBody>
      </p:sp>
      <p:sp>
        <p:nvSpPr>
          <p:cNvPr id="30" name="矩形 29">
            <a:extLst>
              <a:ext uri="{FF2B5EF4-FFF2-40B4-BE49-F238E27FC236}">
                <a16:creationId xmlns:a16="http://schemas.microsoft.com/office/drawing/2014/main" id="{C49064EA-F804-BC14-E703-CDE9B7972A19}"/>
              </a:ext>
            </a:extLst>
          </p:cNvPr>
          <p:cNvSpPr/>
          <p:nvPr/>
        </p:nvSpPr>
        <p:spPr>
          <a:xfrm>
            <a:off x="5965234" y="4976628"/>
            <a:ext cx="5362432" cy="138119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84D6635A-0BCE-CA74-FF0C-151A5A316414}"/>
              </a:ext>
            </a:extLst>
          </p:cNvPr>
          <p:cNvSpPr txBox="1"/>
          <p:nvPr/>
        </p:nvSpPr>
        <p:spPr>
          <a:xfrm>
            <a:off x="6160678" y="5205558"/>
            <a:ext cx="4971544" cy="923330"/>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arr3d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[[1, 2, 3], [4, 5, 6]],  </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[[7, 8, 9], [10, 11, 12]]])</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736128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4" name="图片 13"/>
          <p:cNvPicPr/>
          <p:nvPr/>
        </p:nvPicPr>
        <p:blipFill>
          <a:blip r:embed="rId3"/>
          <a:stretch>
            <a:fillRect/>
          </a:stretch>
        </p:blipFill>
        <p:spPr>
          <a:xfrm>
            <a:off x="1276317" y="2602876"/>
            <a:ext cx="9934741" cy="2967504"/>
          </a:xfrm>
          <a:prstGeom prst="rect">
            <a:avLst/>
          </a:prstGeom>
        </p:spPr>
      </p:pic>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创建数组的基本方式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9" name="矩形 18">
            <a:extLst>
              <a:ext uri="{FF2B5EF4-FFF2-40B4-BE49-F238E27FC236}">
                <a16:creationId xmlns:a16="http://schemas.microsoft.com/office/drawing/2014/main" id="{3F042B36-3F90-F3CE-D96C-1B14BCFDC958}"/>
              </a:ext>
            </a:extLst>
          </p:cNvPr>
          <p:cNvSpPr/>
          <p:nvPr/>
        </p:nvSpPr>
        <p:spPr>
          <a:xfrm>
            <a:off x="5159102" y="5734050"/>
            <a:ext cx="2795053" cy="369332"/>
          </a:xfrm>
          <a:prstGeom prst="rect">
            <a:avLst/>
          </a:prstGeom>
          <a:solidFill>
            <a:srgbClr val="FFFF00"/>
          </a:solidFill>
        </p:spPr>
        <p:txBody>
          <a:bodyPr wrap="square">
            <a:spAutoFit/>
          </a:bodyPr>
          <a:lstStyle/>
          <a:p>
            <a:pPr algn="ctr"/>
            <a:r>
              <a:rPr lang="zh-CN" altLang="zh-CN" sz="1800" dirty="0">
                <a:latin typeface="黑体" panose="02010609060101010101" pitchFamily="49" charset="-122"/>
                <a:ea typeface="黑体" panose="02010609060101010101" pitchFamily="49" charset="-122"/>
              </a:rPr>
              <a:t>三维数组的内容布局方式</a:t>
            </a:r>
            <a:endParaRPr lang="zh-CN" altLang="en-US" sz="1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83614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创建数组的其他方式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ADBFC901-DC72-117B-8B4E-11B70FB484B6}"/>
              </a:ext>
            </a:extLst>
          </p:cNvPr>
          <p:cNvSpPr txBox="1"/>
          <p:nvPr/>
        </p:nvSpPr>
        <p:spPr>
          <a:xfrm>
            <a:off x="1342678" y="2354169"/>
            <a:ext cx="10009112" cy="64633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sz="2400" b="1" dirty="0">
                <a:solidFill>
                  <a:schemeClr val="tx1"/>
                </a:solidFill>
              </a:rPr>
              <a:t>第</a:t>
            </a:r>
            <a:r>
              <a:rPr lang="en-US" altLang="zh-CN" sz="2400" b="1" dirty="0">
                <a:solidFill>
                  <a:schemeClr val="tx1"/>
                </a:solidFill>
              </a:rPr>
              <a:t>1</a:t>
            </a:r>
            <a:r>
              <a:rPr lang="zh-CN" altLang="en-US" sz="2400" b="1" dirty="0">
                <a:solidFill>
                  <a:schemeClr val="tx1"/>
                </a:solidFill>
              </a:rPr>
              <a:t>种：</a:t>
            </a:r>
            <a:r>
              <a:rPr lang="zh-CN" altLang="zh-CN" dirty="0"/>
              <a:t>通过</a:t>
            </a:r>
            <a:r>
              <a:rPr lang="en-US" altLang="zh-CN" dirty="0">
                <a:solidFill>
                  <a:srgbClr val="1369B2"/>
                </a:solidFill>
              </a:rPr>
              <a:t>zeros()</a:t>
            </a:r>
            <a:r>
              <a:rPr lang="zh-CN" altLang="zh-CN" dirty="0">
                <a:solidFill>
                  <a:srgbClr val="1369B2"/>
                </a:solidFill>
              </a:rPr>
              <a:t>函数</a:t>
            </a:r>
            <a:r>
              <a:rPr lang="zh-CN" altLang="zh-CN" dirty="0"/>
              <a:t>可以创建元素值都是</a:t>
            </a:r>
            <a:r>
              <a:rPr lang="en-US" altLang="zh-CN" dirty="0"/>
              <a:t>0</a:t>
            </a:r>
            <a:r>
              <a:rPr lang="zh-CN" altLang="zh-CN" dirty="0"/>
              <a:t>的数组</a:t>
            </a:r>
            <a:r>
              <a:rPr lang="zh-CN" altLang="en-US" dirty="0"/>
              <a:t>。</a:t>
            </a:r>
            <a:endParaRPr lang="zh-CN" altLang="zh-CN" dirty="0"/>
          </a:p>
        </p:txBody>
      </p:sp>
      <p:sp>
        <p:nvSpPr>
          <p:cNvPr id="7" name="矩形 6">
            <a:extLst>
              <a:ext uri="{FF2B5EF4-FFF2-40B4-BE49-F238E27FC236}">
                <a16:creationId xmlns:a16="http://schemas.microsoft.com/office/drawing/2014/main" id="{C49064EA-F804-BC14-E703-CDE9B7972A19}"/>
              </a:ext>
            </a:extLst>
          </p:cNvPr>
          <p:cNvSpPr/>
          <p:nvPr/>
        </p:nvSpPr>
        <p:spPr>
          <a:xfrm>
            <a:off x="1486694" y="3069754"/>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D6635A-0BCE-CA74-FF0C-151A5A316414}"/>
              </a:ext>
            </a:extLst>
          </p:cNvPr>
          <p:cNvSpPr txBox="1"/>
          <p:nvPr/>
        </p:nvSpPr>
        <p:spPr>
          <a:xfrm>
            <a:off x="1585882" y="3213769"/>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np.zeros</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((3, 3))</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 name="文本框 8">
            <a:extLst>
              <a:ext uri="{FF2B5EF4-FFF2-40B4-BE49-F238E27FC236}">
                <a16:creationId xmlns:a16="http://schemas.microsoft.com/office/drawing/2014/main" id="{ADBFC901-DC72-117B-8B4E-11B70FB484B6}"/>
              </a:ext>
            </a:extLst>
          </p:cNvPr>
          <p:cNvSpPr txBox="1"/>
          <p:nvPr/>
        </p:nvSpPr>
        <p:spPr>
          <a:xfrm>
            <a:off x="1342678" y="4154369"/>
            <a:ext cx="10009112" cy="64633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sz="2400" b="1" dirty="0">
                <a:solidFill>
                  <a:schemeClr val="tx1"/>
                </a:solidFill>
              </a:rPr>
              <a:t>第</a:t>
            </a:r>
            <a:r>
              <a:rPr lang="en-US" altLang="zh-CN" sz="2400" b="1" dirty="0">
                <a:solidFill>
                  <a:schemeClr val="tx1"/>
                </a:solidFill>
              </a:rPr>
              <a:t>2</a:t>
            </a:r>
            <a:r>
              <a:rPr lang="zh-CN" altLang="en-US" sz="2400" b="1" dirty="0">
                <a:solidFill>
                  <a:schemeClr val="tx1"/>
                </a:solidFill>
              </a:rPr>
              <a:t>种：</a:t>
            </a:r>
            <a:r>
              <a:rPr lang="zh-CN" altLang="zh-CN" dirty="0"/>
              <a:t>通过</a:t>
            </a:r>
            <a:r>
              <a:rPr lang="en-US" altLang="zh-CN" dirty="0">
                <a:solidFill>
                  <a:srgbClr val="1369B2"/>
                </a:solidFill>
              </a:rPr>
              <a:t>ones()</a:t>
            </a:r>
            <a:r>
              <a:rPr lang="zh-CN" altLang="zh-CN" dirty="0">
                <a:solidFill>
                  <a:srgbClr val="1369B2"/>
                </a:solidFill>
              </a:rPr>
              <a:t>函数</a:t>
            </a:r>
            <a:r>
              <a:rPr lang="zh-CN" altLang="zh-CN" dirty="0"/>
              <a:t>可以创建元素值都为</a:t>
            </a:r>
            <a:r>
              <a:rPr lang="en-US" altLang="zh-CN" dirty="0"/>
              <a:t>1</a:t>
            </a:r>
            <a:r>
              <a:rPr lang="zh-CN" altLang="zh-CN" dirty="0"/>
              <a:t>的数组</a:t>
            </a:r>
            <a:r>
              <a:rPr lang="zh-CN" altLang="en-US" dirty="0"/>
              <a:t>。</a:t>
            </a:r>
            <a:endParaRPr lang="zh-CN" altLang="zh-CN" dirty="0"/>
          </a:p>
        </p:txBody>
      </p:sp>
      <p:sp>
        <p:nvSpPr>
          <p:cNvPr id="10" name="矩形 9">
            <a:extLst>
              <a:ext uri="{FF2B5EF4-FFF2-40B4-BE49-F238E27FC236}">
                <a16:creationId xmlns:a16="http://schemas.microsoft.com/office/drawing/2014/main" id="{C49064EA-F804-BC14-E703-CDE9B7972A19}"/>
              </a:ext>
            </a:extLst>
          </p:cNvPr>
          <p:cNvSpPr/>
          <p:nvPr/>
        </p:nvSpPr>
        <p:spPr>
          <a:xfrm>
            <a:off x="1486694" y="4869954"/>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D6635A-0BCE-CA74-FF0C-151A5A316414}"/>
              </a:ext>
            </a:extLst>
          </p:cNvPr>
          <p:cNvSpPr txBox="1"/>
          <p:nvPr/>
        </p:nvSpPr>
        <p:spPr>
          <a:xfrm>
            <a:off x="1585882" y="5013969"/>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np.ones</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((3, 3))</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89007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创建数组的其他方式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ADBFC901-DC72-117B-8B4E-11B70FB484B6}"/>
              </a:ext>
            </a:extLst>
          </p:cNvPr>
          <p:cNvSpPr txBox="1"/>
          <p:nvPr/>
        </p:nvSpPr>
        <p:spPr>
          <a:xfrm>
            <a:off x="1342678" y="2354169"/>
            <a:ext cx="9217024" cy="1107996"/>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sz="2400" b="1" dirty="0">
                <a:solidFill>
                  <a:schemeClr val="tx1"/>
                </a:solidFill>
              </a:rPr>
              <a:t>第</a:t>
            </a:r>
            <a:r>
              <a:rPr lang="en-US" altLang="zh-CN" sz="2400" b="1" dirty="0">
                <a:solidFill>
                  <a:schemeClr val="tx1"/>
                </a:solidFill>
              </a:rPr>
              <a:t>3</a:t>
            </a:r>
            <a:r>
              <a:rPr lang="zh-CN" altLang="en-US" sz="2400" b="1" dirty="0">
                <a:solidFill>
                  <a:schemeClr val="tx1"/>
                </a:solidFill>
              </a:rPr>
              <a:t>种：</a:t>
            </a:r>
            <a:r>
              <a:rPr lang="zh-CN" altLang="zh-CN" dirty="0"/>
              <a:t>通过</a:t>
            </a:r>
            <a:r>
              <a:rPr lang="en-US" altLang="zh-CN" dirty="0">
                <a:solidFill>
                  <a:srgbClr val="1369B2"/>
                </a:solidFill>
              </a:rPr>
              <a:t>empty()</a:t>
            </a:r>
            <a:r>
              <a:rPr lang="zh-CN" altLang="zh-CN" dirty="0">
                <a:solidFill>
                  <a:srgbClr val="1369B2"/>
                </a:solidFill>
              </a:rPr>
              <a:t>函数</a:t>
            </a:r>
            <a:r>
              <a:rPr lang="zh-CN" altLang="zh-CN" dirty="0"/>
              <a:t>创建一个新的数组，该数组只分配了内存空间，它里面填充的元素都是随机的</a:t>
            </a:r>
            <a:r>
              <a:rPr lang="zh-CN" altLang="en-US" dirty="0"/>
              <a:t>。</a:t>
            </a:r>
            <a:endParaRPr lang="zh-CN" altLang="zh-CN" dirty="0"/>
          </a:p>
        </p:txBody>
      </p:sp>
      <p:sp>
        <p:nvSpPr>
          <p:cNvPr id="7" name="矩形 6">
            <a:extLst>
              <a:ext uri="{FF2B5EF4-FFF2-40B4-BE49-F238E27FC236}">
                <a16:creationId xmlns:a16="http://schemas.microsoft.com/office/drawing/2014/main" id="{C49064EA-F804-BC14-E703-CDE9B7972A19}"/>
              </a:ext>
            </a:extLst>
          </p:cNvPr>
          <p:cNvSpPr/>
          <p:nvPr/>
        </p:nvSpPr>
        <p:spPr>
          <a:xfrm>
            <a:off x="1486694" y="3519249"/>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D6635A-0BCE-CA74-FF0C-151A5A316414}"/>
              </a:ext>
            </a:extLst>
          </p:cNvPr>
          <p:cNvSpPr txBox="1"/>
          <p:nvPr/>
        </p:nvSpPr>
        <p:spPr>
          <a:xfrm>
            <a:off x="1585882" y="3663264"/>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np.empty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((3, 3))</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 name="文本框 8">
            <a:extLst>
              <a:ext uri="{FF2B5EF4-FFF2-40B4-BE49-F238E27FC236}">
                <a16:creationId xmlns:a16="http://schemas.microsoft.com/office/drawing/2014/main" id="{ADBFC901-DC72-117B-8B4E-11B70FB484B6}"/>
              </a:ext>
            </a:extLst>
          </p:cNvPr>
          <p:cNvSpPr txBox="1"/>
          <p:nvPr/>
        </p:nvSpPr>
        <p:spPr>
          <a:xfrm>
            <a:off x="1342678" y="4369530"/>
            <a:ext cx="9217024" cy="1107996"/>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sz="2400" b="1" dirty="0">
                <a:solidFill>
                  <a:schemeClr val="tx1"/>
                </a:solidFill>
              </a:rPr>
              <a:t>第</a:t>
            </a:r>
            <a:r>
              <a:rPr lang="en-US" altLang="zh-CN" sz="2400" b="1" dirty="0">
                <a:solidFill>
                  <a:schemeClr val="tx1"/>
                </a:solidFill>
              </a:rPr>
              <a:t>4</a:t>
            </a:r>
            <a:r>
              <a:rPr lang="zh-CN" altLang="en-US" sz="2400" b="1" dirty="0">
                <a:solidFill>
                  <a:schemeClr val="tx1"/>
                </a:solidFill>
              </a:rPr>
              <a:t>种：</a:t>
            </a:r>
            <a:r>
              <a:rPr lang="zh-CN" altLang="zh-CN" dirty="0"/>
              <a:t>通过</a:t>
            </a:r>
            <a:r>
              <a:rPr lang="en-US" altLang="zh-CN" dirty="0" err="1">
                <a:solidFill>
                  <a:srgbClr val="1369B2"/>
                </a:solidFill>
              </a:rPr>
              <a:t>arange</a:t>
            </a:r>
            <a:r>
              <a:rPr lang="en-US" altLang="zh-CN" dirty="0">
                <a:solidFill>
                  <a:srgbClr val="1369B2"/>
                </a:solidFill>
              </a:rPr>
              <a:t>()</a:t>
            </a:r>
            <a:r>
              <a:rPr lang="zh-CN" altLang="zh-CN" dirty="0">
                <a:solidFill>
                  <a:srgbClr val="1369B2"/>
                </a:solidFill>
              </a:rPr>
              <a:t>函数</a:t>
            </a:r>
            <a:r>
              <a:rPr lang="zh-CN" altLang="zh-CN" dirty="0"/>
              <a:t>可以创建一个等差数组，它的功能类似于</a:t>
            </a:r>
            <a:r>
              <a:rPr lang="en-US" altLang="zh-CN" dirty="0"/>
              <a:t>range()</a:t>
            </a:r>
            <a:r>
              <a:rPr lang="zh-CN" altLang="zh-CN" dirty="0"/>
              <a:t>，只不过</a:t>
            </a:r>
            <a:r>
              <a:rPr lang="en-US" altLang="zh-CN" dirty="0" err="1"/>
              <a:t>arange</a:t>
            </a:r>
            <a:r>
              <a:rPr lang="en-US" altLang="zh-CN" dirty="0"/>
              <a:t>()</a:t>
            </a:r>
            <a:r>
              <a:rPr lang="zh-CN" altLang="zh-CN" dirty="0"/>
              <a:t>函数返回的结果是一维数组，而不是列表</a:t>
            </a:r>
            <a:r>
              <a:rPr lang="zh-CN" altLang="en-US" dirty="0"/>
              <a:t>。</a:t>
            </a:r>
            <a:endParaRPr lang="zh-CN" altLang="zh-CN" dirty="0"/>
          </a:p>
        </p:txBody>
      </p:sp>
      <p:sp>
        <p:nvSpPr>
          <p:cNvPr id="10" name="矩形 9">
            <a:extLst>
              <a:ext uri="{FF2B5EF4-FFF2-40B4-BE49-F238E27FC236}">
                <a16:creationId xmlns:a16="http://schemas.microsoft.com/office/drawing/2014/main" id="{C49064EA-F804-BC14-E703-CDE9B7972A19}"/>
              </a:ext>
            </a:extLst>
          </p:cNvPr>
          <p:cNvSpPr/>
          <p:nvPr/>
        </p:nvSpPr>
        <p:spPr>
          <a:xfrm>
            <a:off x="1486694" y="5518026"/>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D6635A-0BCE-CA74-FF0C-151A5A316414}"/>
              </a:ext>
            </a:extLst>
          </p:cNvPr>
          <p:cNvSpPr txBox="1"/>
          <p:nvPr/>
        </p:nvSpPr>
        <p:spPr>
          <a:xfrm>
            <a:off x="1585882" y="5662041"/>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np.arange</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(1, 20, 5)</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92501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创建数组的其他方式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ADBFC901-DC72-117B-8B4E-11B70FB484B6}"/>
              </a:ext>
            </a:extLst>
          </p:cNvPr>
          <p:cNvSpPr txBox="1"/>
          <p:nvPr/>
        </p:nvSpPr>
        <p:spPr>
          <a:xfrm>
            <a:off x="1342678" y="2997746"/>
            <a:ext cx="9217024" cy="1053622"/>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en-US" sz="2400" b="1" dirty="0">
                <a:solidFill>
                  <a:schemeClr val="tx1"/>
                </a:solidFill>
              </a:rPr>
              <a:t>第</a:t>
            </a:r>
            <a:r>
              <a:rPr lang="en-US" altLang="zh-CN" sz="2400" b="1" dirty="0">
                <a:solidFill>
                  <a:schemeClr val="tx1"/>
                </a:solidFill>
              </a:rPr>
              <a:t>5</a:t>
            </a:r>
            <a:r>
              <a:rPr lang="zh-CN" altLang="en-US" sz="2400" b="1" dirty="0">
                <a:solidFill>
                  <a:schemeClr val="tx1"/>
                </a:solidFill>
              </a:rPr>
              <a:t>种：</a:t>
            </a:r>
            <a:r>
              <a:rPr lang="zh-CN" altLang="zh-CN" dirty="0"/>
              <a:t>通过</a:t>
            </a:r>
            <a:r>
              <a:rPr lang="en-US" altLang="zh-CN" dirty="0" err="1">
                <a:solidFill>
                  <a:srgbClr val="1369B2"/>
                </a:solidFill>
              </a:rPr>
              <a:t>linspace</a:t>
            </a:r>
            <a:r>
              <a:rPr lang="en-US" altLang="zh-CN" dirty="0">
                <a:solidFill>
                  <a:srgbClr val="1369B2"/>
                </a:solidFill>
              </a:rPr>
              <a:t>()</a:t>
            </a:r>
            <a:r>
              <a:rPr lang="zh-CN" altLang="zh-CN" dirty="0">
                <a:solidFill>
                  <a:srgbClr val="1369B2"/>
                </a:solidFill>
              </a:rPr>
              <a:t>函数</a:t>
            </a:r>
            <a:r>
              <a:rPr lang="zh-CN" altLang="zh-CN" dirty="0"/>
              <a:t>也可以创建一个等差数组，不同于</a:t>
            </a:r>
            <a:r>
              <a:rPr lang="en-US" altLang="zh-CN" dirty="0" err="1"/>
              <a:t>arange</a:t>
            </a:r>
            <a:r>
              <a:rPr lang="en-US" altLang="zh-CN" dirty="0"/>
              <a:t>()</a:t>
            </a:r>
            <a:r>
              <a:rPr lang="zh-CN" altLang="zh-CN" dirty="0"/>
              <a:t>函数，</a:t>
            </a:r>
            <a:r>
              <a:rPr lang="en-US" altLang="zh-CN" dirty="0" err="1"/>
              <a:t>linspace</a:t>
            </a:r>
            <a:r>
              <a:rPr lang="en-US" altLang="zh-CN" dirty="0"/>
              <a:t>()</a:t>
            </a:r>
            <a:r>
              <a:rPr lang="zh-CN" altLang="zh-CN" dirty="0"/>
              <a:t>函数需要指定数组中元素的数量，而不需要指定步长</a:t>
            </a:r>
            <a:r>
              <a:rPr lang="zh-CN" altLang="en-US" dirty="0"/>
              <a:t>。</a:t>
            </a:r>
            <a:endParaRPr lang="zh-CN" altLang="zh-CN" dirty="0"/>
          </a:p>
        </p:txBody>
      </p:sp>
      <p:sp>
        <p:nvSpPr>
          <p:cNvPr id="7" name="矩形 6">
            <a:extLst>
              <a:ext uri="{FF2B5EF4-FFF2-40B4-BE49-F238E27FC236}">
                <a16:creationId xmlns:a16="http://schemas.microsoft.com/office/drawing/2014/main" id="{C49064EA-F804-BC14-E703-CDE9B7972A19}"/>
              </a:ext>
            </a:extLst>
          </p:cNvPr>
          <p:cNvSpPr/>
          <p:nvPr/>
        </p:nvSpPr>
        <p:spPr>
          <a:xfrm>
            <a:off x="1486694" y="4289395"/>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D6635A-0BCE-CA74-FF0C-151A5A316414}"/>
              </a:ext>
            </a:extLst>
          </p:cNvPr>
          <p:cNvSpPr txBox="1"/>
          <p:nvPr/>
        </p:nvSpPr>
        <p:spPr>
          <a:xfrm>
            <a:off x="1585882" y="4433410"/>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np.empty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((3, 3))</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93583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指定数组元素的类型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ADBFC901-DC72-117B-8B4E-11B70FB484B6}"/>
              </a:ext>
            </a:extLst>
          </p:cNvPr>
          <p:cNvSpPr txBox="1"/>
          <p:nvPr/>
        </p:nvSpPr>
        <p:spPr>
          <a:xfrm>
            <a:off x="1342678" y="2709714"/>
            <a:ext cx="9217024" cy="55399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在使用</a:t>
            </a:r>
            <a:r>
              <a:rPr lang="zh-CN" altLang="en-US" dirty="0"/>
              <a:t>前面</a:t>
            </a:r>
            <a:r>
              <a:rPr lang="zh-CN" altLang="zh-CN" dirty="0"/>
              <a:t>介绍的函数创建数组时，可以通过</a:t>
            </a:r>
            <a:r>
              <a:rPr lang="en-US" altLang="zh-CN" dirty="0">
                <a:solidFill>
                  <a:srgbClr val="1369B2"/>
                </a:solidFill>
              </a:rPr>
              <a:t>dtype</a:t>
            </a:r>
            <a:r>
              <a:rPr lang="zh-CN" altLang="zh-CN" dirty="0">
                <a:solidFill>
                  <a:srgbClr val="1369B2"/>
                </a:solidFill>
              </a:rPr>
              <a:t>参数</a:t>
            </a:r>
            <a:r>
              <a:rPr lang="zh-CN" altLang="zh-CN" dirty="0"/>
              <a:t>显式地指明元素的类型</a:t>
            </a:r>
            <a:r>
              <a:rPr lang="zh-CN" altLang="en-US" dirty="0"/>
              <a:t>。</a:t>
            </a:r>
            <a:endParaRPr lang="zh-CN" altLang="zh-CN" dirty="0"/>
          </a:p>
        </p:txBody>
      </p:sp>
      <p:sp>
        <p:nvSpPr>
          <p:cNvPr id="7" name="矩形 6">
            <a:extLst>
              <a:ext uri="{FF2B5EF4-FFF2-40B4-BE49-F238E27FC236}">
                <a16:creationId xmlns:a16="http://schemas.microsoft.com/office/drawing/2014/main" id="{C49064EA-F804-BC14-E703-CDE9B7972A19}"/>
              </a:ext>
            </a:extLst>
          </p:cNvPr>
          <p:cNvSpPr/>
          <p:nvPr/>
        </p:nvSpPr>
        <p:spPr>
          <a:xfrm>
            <a:off x="1486694" y="3357786"/>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D6635A-0BCE-CA74-FF0C-151A5A316414}"/>
              </a:ext>
            </a:extLst>
          </p:cNvPr>
          <p:cNvSpPr txBox="1"/>
          <p:nvPr/>
        </p:nvSpPr>
        <p:spPr>
          <a:xfrm>
            <a:off x="1585882" y="3501801"/>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2, 3], dtype=np.float32)</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 name="矩形 8">
            <a:extLst>
              <a:ext uri="{FF2B5EF4-FFF2-40B4-BE49-F238E27FC236}">
                <a16:creationId xmlns:a16="http://schemas.microsoft.com/office/drawing/2014/main" id="{C49064EA-F804-BC14-E703-CDE9B7972A19}"/>
              </a:ext>
            </a:extLst>
          </p:cNvPr>
          <p:cNvSpPr/>
          <p:nvPr/>
        </p:nvSpPr>
        <p:spPr>
          <a:xfrm>
            <a:off x="1486694" y="4437906"/>
            <a:ext cx="9073008" cy="6480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1585882" y="4581921"/>
            <a:ext cx="8901812" cy="400110"/>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np.ones</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((3, 3), dtype='int32')</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5" name="矩形 14">
            <a:extLst>
              <a:ext uri="{FF2B5EF4-FFF2-40B4-BE49-F238E27FC236}">
                <a16:creationId xmlns:a16="http://schemas.microsoft.com/office/drawing/2014/main" id="{BF3541E1-34B5-22F3-07EE-AE21C666DC06}"/>
              </a:ext>
            </a:extLst>
          </p:cNvPr>
          <p:cNvSpPr/>
          <p:nvPr/>
        </p:nvSpPr>
        <p:spPr>
          <a:xfrm>
            <a:off x="5876063" y="3531505"/>
            <a:ext cx="1523986" cy="348486"/>
          </a:xfrm>
          <a:prstGeom prst="rect">
            <a:avLst/>
          </a:prstGeom>
          <a:noFill/>
          <a:ln>
            <a:solidFill>
              <a:srgbClr val="FA01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B3EF7FA-E782-B0B4-38E9-451C4B98AC3C}"/>
              </a:ext>
            </a:extLst>
          </p:cNvPr>
          <p:cNvSpPr txBox="1"/>
          <p:nvPr/>
        </p:nvSpPr>
        <p:spPr>
          <a:xfrm>
            <a:off x="7966181" y="3970144"/>
            <a:ext cx="2318262" cy="458908"/>
          </a:xfrm>
          <a:prstGeom prst="rect">
            <a:avLst/>
          </a:prstGeom>
          <a:noFill/>
        </p:spPr>
        <p:txBody>
          <a:bodyPr wrap="none" rtlCol="0">
            <a:spAutoFit/>
          </a:bodyPr>
          <a:lstStyle/>
          <a:p>
            <a:pPr algn="ctr">
              <a:lnSpc>
                <a:spcPct val="150000"/>
              </a:lnSpc>
            </a:pPr>
            <a:r>
              <a:rPr kumimoji="1" lang="zh-CN" altLang="en-US" sz="1800" dirty="0">
                <a:latin typeface="微软雅黑" panose="020B0503020204020204" pitchFamily="34" charset="-122"/>
                <a:ea typeface="微软雅黑" panose="020B0503020204020204" pitchFamily="34" charset="-122"/>
                <a:sym typeface="+mn-lt"/>
              </a:rPr>
              <a:t>传入“模块名</a:t>
            </a:r>
            <a:r>
              <a:rPr kumimoji="1" lang="en-US" altLang="zh-CN" sz="1800" dirty="0">
                <a:latin typeface="微软雅黑" panose="020B0503020204020204" pitchFamily="34" charset="-122"/>
                <a:ea typeface="微软雅黑" panose="020B0503020204020204" pitchFamily="34" charset="-122"/>
                <a:sym typeface="+mn-lt"/>
              </a:rPr>
              <a:t>.</a:t>
            </a:r>
            <a:r>
              <a:rPr kumimoji="1" lang="zh-CN" altLang="en-US" sz="1800" dirty="0">
                <a:latin typeface="微软雅黑" panose="020B0503020204020204" pitchFamily="34" charset="-122"/>
                <a:ea typeface="微软雅黑" panose="020B0503020204020204" pitchFamily="34" charset="-122"/>
                <a:sym typeface="+mn-lt"/>
              </a:rPr>
              <a:t>类型”</a:t>
            </a:r>
          </a:p>
        </p:txBody>
      </p:sp>
      <p:sp>
        <p:nvSpPr>
          <p:cNvPr id="19" name="矩形 18">
            <a:extLst>
              <a:ext uri="{FF2B5EF4-FFF2-40B4-BE49-F238E27FC236}">
                <a16:creationId xmlns:a16="http://schemas.microsoft.com/office/drawing/2014/main" id="{BF3541E1-34B5-22F3-07EE-AE21C666DC06}"/>
              </a:ext>
            </a:extLst>
          </p:cNvPr>
          <p:cNvSpPr/>
          <p:nvPr/>
        </p:nvSpPr>
        <p:spPr>
          <a:xfrm>
            <a:off x="5294311" y="4615221"/>
            <a:ext cx="1016919" cy="348486"/>
          </a:xfrm>
          <a:prstGeom prst="rect">
            <a:avLst/>
          </a:prstGeom>
          <a:noFill/>
          <a:ln>
            <a:solidFill>
              <a:srgbClr val="FA01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B3EF7FA-E782-B0B4-38E9-451C4B98AC3C}"/>
              </a:ext>
            </a:extLst>
          </p:cNvPr>
          <p:cNvSpPr txBox="1"/>
          <p:nvPr/>
        </p:nvSpPr>
        <p:spPr>
          <a:xfrm>
            <a:off x="6488853" y="5330517"/>
            <a:ext cx="2954655" cy="458908"/>
          </a:xfrm>
          <a:prstGeom prst="rect">
            <a:avLst/>
          </a:prstGeom>
          <a:noFill/>
        </p:spPr>
        <p:txBody>
          <a:bodyPr wrap="none" rtlCol="0">
            <a:spAutoFit/>
          </a:bodyPr>
          <a:lstStyle/>
          <a:p>
            <a:pPr algn="ctr">
              <a:lnSpc>
                <a:spcPct val="150000"/>
              </a:lnSpc>
            </a:pPr>
            <a:r>
              <a:rPr kumimoji="1" lang="zh-CN" altLang="en-US" sz="1800" dirty="0">
                <a:latin typeface="微软雅黑" panose="020B0503020204020204" pitchFamily="34" charset="-122"/>
                <a:ea typeface="微软雅黑" panose="020B0503020204020204" pitchFamily="34" charset="-122"/>
                <a:sym typeface="+mn-lt"/>
              </a:rPr>
              <a:t>传入一个包含类型的字符串</a:t>
            </a:r>
          </a:p>
        </p:txBody>
      </p:sp>
      <p:cxnSp>
        <p:nvCxnSpPr>
          <p:cNvPr id="24" name="肘形连接符 23">
            <a:extLst>
              <a:ext uri="{FF2B5EF4-FFF2-40B4-BE49-F238E27FC236}">
                <a16:creationId xmlns:a16="http://schemas.microsoft.com/office/drawing/2014/main" id="{BF11C7E6-CFED-63F5-D69E-BA42DA269FCC}"/>
              </a:ext>
            </a:extLst>
          </p:cNvPr>
          <p:cNvCxnSpPr>
            <a:cxnSpLocks/>
            <a:stCxn id="19" idx="2"/>
            <a:endCxn id="20" idx="1"/>
          </p:cNvCxnSpPr>
          <p:nvPr/>
        </p:nvCxnSpPr>
        <p:spPr>
          <a:xfrm rot="16200000" flipH="1">
            <a:off x="5847680" y="4918798"/>
            <a:ext cx="596264" cy="686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a:extLst>
              <a:ext uri="{FF2B5EF4-FFF2-40B4-BE49-F238E27FC236}">
                <a16:creationId xmlns:a16="http://schemas.microsoft.com/office/drawing/2014/main" id="{BF11C7E6-CFED-63F5-D69E-BA42DA269FCC}"/>
              </a:ext>
            </a:extLst>
          </p:cNvPr>
          <p:cNvCxnSpPr>
            <a:cxnSpLocks/>
            <a:stCxn id="15" idx="2"/>
            <a:endCxn id="17" idx="1"/>
          </p:cNvCxnSpPr>
          <p:nvPr/>
        </p:nvCxnSpPr>
        <p:spPr>
          <a:xfrm rot="16200000" flipH="1">
            <a:off x="7142315" y="3375731"/>
            <a:ext cx="319607" cy="132812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741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25" name="组合 24"/>
          <p:cNvGrpSpPr/>
          <p:nvPr/>
        </p:nvGrpSpPr>
        <p:grpSpPr>
          <a:xfrm>
            <a:off x="1702718" y="2205658"/>
            <a:ext cx="9001000" cy="688075"/>
            <a:chOff x="978872" y="1800500"/>
            <a:chExt cx="5471124" cy="515937"/>
          </a:xfrm>
        </p:grpSpPr>
        <p:sp>
          <p:nvSpPr>
            <p:cNvPr id="26"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数组的索引和切片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操作，能够灵活通过不同形式的索引获取数组元素</a:t>
              </a:r>
            </a:p>
          </p:txBody>
        </p:sp>
        <p:sp>
          <p:nvSpPr>
            <p:cNvPr id="27"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3208993"/>
            <a:ext cx="9001000" cy="685959"/>
            <a:chOff x="978872" y="2570437"/>
            <a:chExt cx="5437064" cy="514350"/>
          </a:xfrm>
        </p:grpSpPr>
        <p:sp>
          <p:nvSpPr>
            <p:cNvPr id="29"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数组的算术运算</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，能够实现数组与数组或数组与标量的算术运算</a:t>
              </a:r>
            </a:p>
          </p:txBody>
        </p:sp>
        <p:sp>
          <p:nvSpPr>
            <p:cNvPr id="30"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1" name="组合 30"/>
          <p:cNvGrpSpPr/>
          <p:nvPr/>
        </p:nvGrpSpPr>
        <p:grpSpPr>
          <a:xfrm>
            <a:off x="1702718" y="4210212"/>
            <a:ext cx="9001000" cy="688077"/>
            <a:chOff x="978872" y="3338787"/>
            <a:chExt cx="5437064" cy="515938"/>
          </a:xfrm>
        </p:grpSpPr>
        <p:sp>
          <p:nvSpPr>
            <p:cNvPr id="32"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数组通用函数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，能够使用一元通用函数和二元通用函数进行数学运算</a:t>
              </a:r>
            </a:p>
          </p:txBody>
        </p:sp>
        <p:sp>
          <p:nvSpPr>
            <p:cNvPr id="33"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4" name="组合 33"/>
          <p:cNvGrpSpPr/>
          <p:nvPr/>
        </p:nvGrpSpPr>
        <p:grpSpPr>
          <a:xfrm>
            <a:off x="1702718" y="5213550"/>
            <a:ext cx="9001000" cy="685959"/>
            <a:chOff x="978872" y="4108725"/>
            <a:chExt cx="5437064" cy="514350"/>
          </a:xfrm>
        </p:grpSpPr>
        <p:sp>
          <p:nvSpPr>
            <p:cNvPr id="35"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数组的重塑操作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reshape()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方法实现数组的重塑操作</a:t>
              </a:r>
            </a:p>
          </p:txBody>
        </p:sp>
        <p:sp>
          <p:nvSpPr>
            <p:cNvPr id="36"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193595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创建数组</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指定数组元素的类型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9" name="矩形 28"/>
          <p:cNvSpPr/>
          <p:nvPr/>
        </p:nvSpPr>
        <p:spPr>
          <a:xfrm>
            <a:off x="4316225" y="3399844"/>
            <a:ext cx="6675526" cy="1477328"/>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大家可能注意到，数组中有些元素的后面有一个小数点，而有些元素后面没有小数点，比如</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1</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和</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1.</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，之所以出现这种情况是因为</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元素的数据类型不同</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所导致的。</a:t>
            </a:r>
          </a:p>
        </p:txBody>
      </p:sp>
      <p:pic>
        <p:nvPicPr>
          <p:cNvPr id="30"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29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数组的数据类型</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9.3</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779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459786" y="3746576"/>
            <a:ext cx="3737363"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数组的数据类型</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通过</a:t>
            </a:r>
            <a:r>
              <a:rPr lang="en-US" altLang="zh-CN" sz="1800" dirty="0">
                <a:solidFill>
                  <a:srgbClr val="595959"/>
                </a:solidFill>
                <a:latin typeface="微软雅黑" panose="020B0503020204020204" pitchFamily="34" charset="-122"/>
                <a:ea typeface="微软雅黑" panose="020B0503020204020204" pitchFamily="34" charset="-122"/>
                <a:cs typeface="+mn-ea"/>
              </a:rPr>
              <a:t>name</a:t>
            </a:r>
            <a:r>
              <a:rPr lang="zh-CN" altLang="en-US" sz="1800" dirty="0">
                <a:solidFill>
                  <a:srgbClr val="595959"/>
                </a:solidFill>
                <a:latin typeface="微软雅黑" panose="020B0503020204020204" pitchFamily="34" charset="-122"/>
                <a:ea typeface="微软雅黑" panose="020B0503020204020204" pitchFamily="34" charset="-122"/>
                <a:cs typeface="+mn-ea"/>
              </a:rPr>
              <a:t>属性</a:t>
            </a:r>
            <a:r>
              <a:rPr lang="zh-CN" altLang="zh-CN" sz="1800" dirty="0">
                <a:solidFill>
                  <a:srgbClr val="595959"/>
                </a:solidFill>
                <a:latin typeface="微软雅黑" panose="020B0503020204020204" pitchFamily="34" charset="-122"/>
                <a:ea typeface="微软雅黑" panose="020B0503020204020204" pitchFamily="34" charset="-122"/>
                <a:cs typeface="+mn-ea"/>
              </a:rPr>
              <a:t>查看数组的数据类型</a:t>
            </a: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006771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数据类型查看方式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9" name="矩形 28"/>
          <p:cNvSpPr/>
          <p:nvPr/>
        </p:nvSpPr>
        <p:spPr>
          <a:xfrm>
            <a:off x="1276318" y="2709714"/>
            <a:ext cx="4608512" cy="1938992"/>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如果要获取数组中元素数据类型的名称，则需要先通过数组访问</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dtype</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属性得到</a:t>
            </a:r>
            <a:r>
              <a:rPr lang="en-US" altLang="zh-CN" sz="20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numpy.dtype</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类型的对象，再通过该对象</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访问</a:t>
            </a:r>
            <a:r>
              <a:rPr lang="en-US"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name</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属性</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进行获取</a:t>
            </a: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6" name="矩形 5">
            <a:extLst>
              <a:ext uri="{FF2B5EF4-FFF2-40B4-BE49-F238E27FC236}">
                <a16:creationId xmlns:a16="http://schemas.microsoft.com/office/drawing/2014/main" id="{C49064EA-F804-BC14-E703-CDE9B7972A19}"/>
              </a:ext>
            </a:extLst>
          </p:cNvPr>
          <p:cNvSpPr/>
          <p:nvPr/>
        </p:nvSpPr>
        <p:spPr>
          <a:xfrm>
            <a:off x="6455246" y="2709714"/>
            <a:ext cx="4896544" cy="207106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84D6635A-0BCE-CA74-FF0C-151A5A316414}"/>
              </a:ext>
            </a:extLst>
          </p:cNvPr>
          <p:cNvSpPr txBox="1"/>
          <p:nvPr/>
        </p:nvSpPr>
        <p:spPr>
          <a:xfrm>
            <a:off x="6959302" y="3083527"/>
            <a:ext cx="3888432" cy="1323439"/>
          </a:xfrm>
          <a:prstGeom prst="rect">
            <a:avLst/>
          </a:prstGeom>
          <a:noFill/>
        </p:spPr>
        <p:txBody>
          <a:bodyPr wrap="square">
            <a:spAutoFit/>
          </a:bodyPr>
          <a:lstStyle/>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arr_one</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[[1, 2, 3], </a:t>
            </a: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[4, 5, 6]])</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arr_one.dtype.</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name</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0" name="下箭头 9"/>
          <p:cNvSpPr/>
          <p:nvPr/>
        </p:nvSpPr>
        <p:spPr>
          <a:xfrm>
            <a:off x="9396259" y="4416874"/>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40930" y="5154594"/>
            <a:ext cx="981359" cy="581057"/>
          </a:xfrm>
          <a:prstGeom prst="rect">
            <a:avLst/>
          </a:prstGeom>
        </p:spPr>
        <p:txBody>
          <a:bodyPr wrap="none">
            <a:spAutoFit/>
          </a:bodyPr>
          <a:lstStyle/>
          <a:p>
            <a:pPr>
              <a:lnSpc>
                <a:spcPct val="150000"/>
              </a:lnSpc>
            </a:pPr>
            <a:r>
              <a:rPr lang="en-US" altLang="zh-CN" b="1" kern="0" dirty="0">
                <a:latin typeface="Microsoft YaHei" panose="020B0503020204020204" pitchFamily="34" charset="-122"/>
                <a:ea typeface="Microsoft YaHei" panose="020B0503020204020204" pitchFamily="34" charset="-122"/>
                <a:cs typeface="宋体" panose="02010600030101010101" pitchFamily="2" charset="-122"/>
              </a:rPr>
              <a:t>int32</a:t>
            </a:r>
            <a:endParaRPr lang="zh-CN" altLang="en-US"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101022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数据类型命名方式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9" name="矩形 28"/>
          <p:cNvSpPr/>
          <p:nvPr/>
        </p:nvSpPr>
        <p:spPr>
          <a:xfrm>
            <a:off x="1276318" y="3357786"/>
            <a:ext cx="4104456" cy="1477328"/>
          </a:xfrm>
          <a:prstGeom prst="rect">
            <a:avLst/>
          </a:prstGeom>
        </p:spPr>
        <p:txBody>
          <a:bodyPr wrap="square">
            <a:spAutoFit/>
          </a:bodyPr>
          <a:lstStyle/>
          <a:p>
            <a:pPr>
              <a:lnSpc>
                <a:spcPct val="150000"/>
              </a:lnSpc>
            </a:pPr>
            <a:r>
              <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从</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数据类型的命名方式可以看出，</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的数据类型是由一个</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类型名</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和</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元素位长的数字</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组成。</a:t>
            </a:r>
          </a:p>
        </p:txBody>
      </p:sp>
      <p:sp>
        <p:nvSpPr>
          <p:cNvPr id="2" name="矩形 1"/>
          <p:cNvSpPr/>
          <p:nvPr/>
        </p:nvSpPr>
        <p:spPr>
          <a:xfrm>
            <a:off x="7031310" y="3141762"/>
            <a:ext cx="2576346" cy="1558568"/>
          </a:xfrm>
          <a:prstGeom prst="rect">
            <a:avLst/>
          </a:prstGeom>
        </p:spPr>
        <p:txBody>
          <a:bodyPr wrap="none">
            <a:spAutoFit/>
          </a:bodyPr>
          <a:lstStyle/>
          <a:p>
            <a:pPr>
              <a:lnSpc>
                <a:spcPct val="150000"/>
              </a:lnSpc>
            </a:pPr>
            <a:r>
              <a:rPr lang="en-US" altLang="zh-CN" sz="7200" b="1" kern="0" dirty="0">
                <a:latin typeface="Microsoft YaHei" panose="020B0503020204020204" pitchFamily="34" charset="-122"/>
                <a:ea typeface="Microsoft YaHei" panose="020B0503020204020204" pitchFamily="34" charset="-122"/>
                <a:cs typeface="宋体" panose="02010600030101010101" pitchFamily="2" charset="-122"/>
              </a:rPr>
              <a:t>int32</a:t>
            </a:r>
            <a:endParaRPr lang="zh-CN" altLang="en-US" sz="72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9" name="矩形 8">
            <a:extLst>
              <a:ext uri="{FF2B5EF4-FFF2-40B4-BE49-F238E27FC236}">
                <a16:creationId xmlns:a16="http://schemas.microsoft.com/office/drawing/2014/main" id="{BF3541E1-34B5-22F3-07EE-AE21C666DC06}"/>
              </a:ext>
            </a:extLst>
          </p:cNvPr>
          <p:cNvSpPr/>
          <p:nvPr/>
        </p:nvSpPr>
        <p:spPr>
          <a:xfrm>
            <a:off x="6887294" y="3501802"/>
            <a:ext cx="1440160" cy="1080120"/>
          </a:xfrm>
          <a:prstGeom prst="rect">
            <a:avLst/>
          </a:prstGeom>
          <a:noFill/>
          <a:ln>
            <a:solidFill>
              <a:srgbClr val="FA01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B3EF7FA-E782-B0B4-38E9-451C4B98AC3C}"/>
              </a:ext>
            </a:extLst>
          </p:cNvPr>
          <p:cNvSpPr txBox="1"/>
          <p:nvPr/>
        </p:nvSpPr>
        <p:spPr>
          <a:xfrm>
            <a:off x="6951464" y="2205658"/>
            <a:ext cx="954107" cy="499624"/>
          </a:xfrm>
          <a:prstGeom prst="rect">
            <a:avLst/>
          </a:prstGeom>
          <a:noFill/>
        </p:spPr>
        <p:txBody>
          <a:bodyPr wrap="none" rtlCol="0">
            <a:spAutoFit/>
          </a:bodyPr>
          <a:lstStyle/>
          <a:p>
            <a:pPr algn="ctr">
              <a:lnSpc>
                <a:spcPct val="150000"/>
              </a:lnSpc>
            </a:pPr>
            <a:r>
              <a:rPr kumimoji="1" lang="zh-CN" altLang="zh-CN" sz="2000" dirty="0">
                <a:latin typeface="微软雅黑" panose="020B0503020204020204" pitchFamily="34" charset="-122"/>
                <a:ea typeface="微软雅黑" panose="020B0503020204020204" pitchFamily="34" charset="-122"/>
              </a:rPr>
              <a:t>类型名</a:t>
            </a:r>
            <a:endParaRPr kumimoji="1" lang="zh-CN" altLang="en-US" sz="2000" dirty="0">
              <a:latin typeface="微软雅黑" panose="020B0503020204020204" pitchFamily="34" charset="-122"/>
              <a:ea typeface="微软雅黑" panose="020B0503020204020204" pitchFamily="34" charset="-122"/>
              <a:sym typeface="+mn-lt"/>
            </a:endParaRPr>
          </a:p>
        </p:txBody>
      </p:sp>
      <p:cxnSp>
        <p:nvCxnSpPr>
          <p:cNvPr id="11" name="肘形连接符 10">
            <a:extLst>
              <a:ext uri="{FF2B5EF4-FFF2-40B4-BE49-F238E27FC236}">
                <a16:creationId xmlns:a16="http://schemas.microsoft.com/office/drawing/2014/main" id="{BF11C7E6-CFED-63F5-D69E-BA42DA269FCC}"/>
              </a:ext>
            </a:extLst>
          </p:cNvPr>
          <p:cNvCxnSpPr>
            <a:cxnSpLocks/>
            <a:stCxn id="9" idx="0"/>
            <a:endCxn id="10" idx="2"/>
          </p:cNvCxnSpPr>
          <p:nvPr/>
        </p:nvCxnSpPr>
        <p:spPr>
          <a:xfrm rot="16200000" flipV="1">
            <a:off x="7119686" y="3014114"/>
            <a:ext cx="796520" cy="1788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F3541E1-34B5-22F3-07EE-AE21C666DC06}"/>
              </a:ext>
            </a:extLst>
          </p:cNvPr>
          <p:cNvSpPr/>
          <p:nvPr/>
        </p:nvSpPr>
        <p:spPr>
          <a:xfrm>
            <a:off x="8415404" y="3501802"/>
            <a:ext cx="1136186" cy="1080120"/>
          </a:xfrm>
          <a:prstGeom prst="rect">
            <a:avLst/>
          </a:prstGeom>
          <a:noFill/>
          <a:ln>
            <a:solidFill>
              <a:srgbClr val="FA01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BB3EF7FA-E782-B0B4-38E9-451C4B98AC3C}"/>
              </a:ext>
            </a:extLst>
          </p:cNvPr>
          <p:cNvSpPr txBox="1"/>
          <p:nvPr/>
        </p:nvSpPr>
        <p:spPr>
          <a:xfrm>
            <a:off x="8246541" y="5302002"/>
            <a:ext cx="1980029" cy="499624"/>
          </a:xfrm>
          <a:prstGeom prst="rect">
            <a:avLst/>
          </a:prstGeom>
          <a:noFill/>
        </p:spPr>
        <p:txBody>
          <a:bodyPr wrap="none" rtlCol="0">
            <a:spAutoFit/>
          </a:bodyPr>
          <a:lstStyle/>
          <a:p>
            <a:pPr algn="ctr">
              <a:lnSpc>
                <a:spcPct val="150000"/>
              </a:lnSpc>
            </a:pPr>
            <a:r>
              <a:rPr kumimoji="1" lang="zh-CN" altLang="zh-CN" sz="2000" dirty="0">
                <a:latin typeface="微软雅黑" panose="020B0503020204020204" pitchFamily="34" charset="-122"/>
                <a:ea typeface="微软雅黑" panose="020B0503020204020204" pitchFamily="34" charset="-122"/>
              </a:rPr>
              <a:t>元素位长的数字</a:t>
            </a:r>
            <a:endParaRPr kumimoji="1" lang="zh-CN" altLang="en-US" sz="2000" dirty="0">
              <a:latin typeface="微软雅黑" panose="020B0503020204020204" pitchFamily="34" charset="-122"/>
              <a:ea typeface="微软雅黑" panose="020B0503020204020204" pitchFamily="34" charset="-122"/>
              <a:sym typeface="+mn-lt"/>
            </a:endParaRPr>
          </a:p>
        </p:txBody>
      </p:sp>
      <p:cxnSp>
        <p:nvCxnSpPr>
          <p:cNvPr id="20" name="肘形连接符 19">
            <a:extLst>
              <a:ext uri="{FF2B5EF4-FFF2-40B4-BE49-F238E27FC236}">
                <a16:creationId xmlns:a16="http://schemas.microsoft.com/office/drawing/2014/main" id="{BF11C7E6-CFED-63F5-D69E-BA42DA269FCC}"/>
              </a:ext>
            </a:extLst>
          </p:cNvPr>
          <p:cNvCxnSpPr>
            <a:cxnSpLocks/>
            <a:stCxn id="17" idx="2"/>
            <a:endCxn id="19" idx="0"/>
          </p:cNvCxnSpPr>
          <p:nvPr/>
        </p:nvCxnSpPr>
        <p:spPr>
          <a:xfrm rot="16200000" flipH="1">
            <a:off x="8749986" y="4815432"/>
            <a:ext cx="720080" cy="2530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684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21770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rPr>
              <a:t>注意事项</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2" name="矩形 11"/>
          <p:cNvSpPr/>
          <p:nvPr/>
        </p:nvSpPr>
        <p:spPr>
          <a:xfrm>
            <a:off x="4316225" y="3399844"/>
            <a:ext cx="6675526"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如果在创建数组时，没有显式地指明数据的类型，那么</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解释器会根据列表或元组中元素的类型推导</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出来。</a:t>
            </a:r>
            <a:endPar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marL="342900" indent="-342900">
              <a:lnSpc>
                <a:spcPct val="150000"/>
              </a:lnSpc>
              <a:buFont typeface="Arial" panose="020B0604020202020204" pitchFamily="34" charset="0"/>
              <a:buChar char="•"/>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默认情况下，通过</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zeros()</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ones()</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empty()</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函数创建的数组中元素的</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数据类型为</a:t>
            </a:r>
            <a:r>
              <a:rPr lang="en-US"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float64</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grpSp>
        <p:nvGrpSpPr>
          <p:cNvPr id="14"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5"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21"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2"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3"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4"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6"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Tree>
    <p:extLst>
      <p:ext uri="{BB962C8B-B14F-4D97-AF65-F5344CB8AC3E}">
        <p14:creationId xmlns:p14="http://schemas.microsoft.com/office/powerpoint/2010/main" val="255048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27306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常用数据类型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914411288"/>
              </p:ext>
            </p:extLst>
          </p:nvPr>
        </p:nvGraphicFramePr>
        <p:xfrm>
          <a:off x="1414687" y="2349675"/>
          <a:ext cx="9289032" cy="3672410"/>
        </p:xfrm>
        <a:graphic>
          <a:graphicData uri="http://schemas.openxmlformats.org/drawingml/2006/table">
            <a:tbl>
              <a:tblPr>
                <a:tableStyleId>{00A15C55-8517-42AA-B614-E9B94910E393}</a:tableStyleId>
              </a:tblPr>
              <a:tblGrid>
                <a:gridCol w="1746059">
                  <a:extLst>
                    <a:ext uri="{9D8B030D-6E8A-4147-A177-3AD203B41FA5}">
                      <a16:colId xmlns:a16="http://schemas.microsoft.com/office/drawing/2014/main" val="1345553933"/>
                    </a:ext>
                  </a:extLst>
                </a:gridCol>
                <a:gridCol w="6146127">
                  <a:extLst>
                    <a:ext uri="{9D8B030D-6E8A-4147-A177-3AD203B41FA5}">
                      <a16:colId xmlns:a16="http://schemas.microsoft.com/office/drawing/2014/main" val="1515813387"/>
                    </a:ext>
                  </a:extLst>
                </a:gridCol>
                <a:gridCol w="1396846">
                  <a:extLst>
                    <a:ext uri="{9D8B030D-6E8A-4147-A177-3AD203B41FA5}">
                      <a16:colId xmlns:a16="http://schemas.microsoft.com/office/drawing/2014/main" val="3204185537"/>
                    </a:ext>
                  </a:extLst>
                </a:gridCol>
              </a:tblGrid>
              <a:tr h="524630">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数据类型</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简写</a:t>
                      </a:r>
                    </a:p>
                  </a:txBody>
                  <a:tcPr marL="68580" marR="68580" marT="0" marB="0" anchor="ctr"/>
                </a:tc>
                <a:extLst>
                  <a:ext uri="{0D108BD9-81ED-4DB2-BD59-A6C34878D82A}">
                    <a16:rowId xmlns:a16="http://schemas.microsoft.com/office/drawing/2014/main" val="4187052343"/>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bool</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布尔类型</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，值为</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True</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False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b</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int8</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uint8</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有符号和无符号的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8</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位整数</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5096867"/>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int16</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uint16</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有符号和无符号的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位整数</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9291200"/>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int32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uint32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有符号和无符号的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32</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位整数</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i4</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u4</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6652685"/>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int64</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uint64</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有符号和无符号的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64</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位整数</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i8</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u8</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7339913"/>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float16</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半精度浮点数</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位，其中正负号</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位，指数</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位，精度</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3365546"/>
                  </a:ext>
                </a:extLst>
              </a:tr>
            </a:tbl>
          </a:graphicData>
        </a:graphic>
      </p:graphicFrame>
    </p:spTree>
    <p:extLst>
      <p:ext uri="{BB962C8B-B14F-4D97-AF65-F5344CB8AC3E}">
        <p14:creationId xmlns:p14="http://schemas.microsoft.com/office/powerpoint/2010/main" val="335170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查看数据类型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6" name="表格 5"/>
          <p:cNvGraphicFramePr>
            <a:graphicFrameLocks noGrp="1"/>
          </p:cNvGraphicFramePr>
          <p:nvPr>
            <p:extLst>
              <p:ext uri="{D42A27DB-BD31-4B8C-83A1-F6EECF244321}">
                <p14:modId xmlns:p14="http://schemas.microsoft.com/office/powerpoint/2010/main" val="4651178"/>
              </p:ext>
            </p:extLst>
          </p:nvPr>
        </p:nvGraphicFramePr>
        <p:xfrm>
          <a:off x="1414687" y="2349675"/>
          <a:ext cx="9289032" cy="3672410"/>
        </p:xfrm>
        <a:graphic>
          <a:graphicData uri="http://schemas.openxmlformats.org/drawingml/2006/table">
            <a:tbl>
              <a:tblPr>
                <a:tableStyleId>{00A15C55-8517-42AA-B614-E9B94910E393}</a:tableStyleId>
              </a:tblPr>
              <a:tblGrid>
                <a:gridCol w="1746059">
                  <a:extLst>
                    <a:ext uri="{9D8B030D-6E8A-4147-A177-3AD203B41FA5}">
                      <a16:colId xmlns:a16="http://schemas.microsoft.com/office/drawing/2014/main" val="1345553933"/>
                    </a:ext>
                  </a:extLst>
                </a:gridCol>
                <a:gridCol w="6146127">
                  <a:extLst>
                    <a:ext uri="{9D8B030D-6E8A-4147-A177-3AD203B41FA5}">
                      <a16:colId xmlns:a16="http://schemas.microsoft.com/office/drawing/2014/main" val="1515813387"/>
                    </a:ext>
                  </a:extLst>
                </a:gridCol>
                <a:gridCol w="1396846">
                  <a:extLst>
                    <a:ext uri="{9D8B030D-6E8A-4147-A177-3AD203B41FA5}">
                      <a16:colId xmlns:a16="http://schemas.microsoft.com/office/drawing/2014/main" val="3204185537"/>
                    </a:ext>
                  </a:extLst>
                </a:gridCol>
              </a:tblGrid>
              <a:tr h="524630">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数据类型</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tc>
                  <a:txBody>
                    <a:bodyPr/>
                    <a:lstStyle/>
                    <a:p>
                      <a:pPr marL="0" indent="26670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简写</a:t>
                      </a:r>
                    </a:p>
                  </a:txBody>
                  <a:tcPr marL="68580" marR="68580" marT="0" marB="0" anchor="ctr"/>
                </a:tc>
                <a:extLst>
                  <a:ext uri="{0D108BD9-81ED-4DB2-BD59-A6C34878D82A}">
                    <a16:rowId xmlns:a16="http://schemas.microsoft.com/office/drawing/2014/main" val="4187052343"/>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float32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单精度浮点数</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32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位，其中正负号</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位，指数</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8</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位，精度</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23</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f4</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float64</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双精度浮点数</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64</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位，其中正负号</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位，指数</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位，精度</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位）</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f8</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5096867"/>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complex64</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复数，分别</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用两个</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32</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位浮点数表示</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实部和虚部</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c8</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9291200"/>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complex128</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复数，分别</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用两个</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64</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位浮点数表示</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实部和虚部</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c16</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6652685"/>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object_</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Python</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对象</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O</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7339913"/>
                  </a:ext>
                </a:extLst>
              </a:tr>
              <a:tr h="524630">
                <a:tc>
                  <a:txBody>
                    <a:bodyPr/>
                    <a:lstStyle/>
                    <a:p>
                      <a:pPr marL="0" indent="26670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string_</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固定长度的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字符串</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类型</a:t>
                      </a:r>
                    </a:p>
                  </a:txBody>
                  <a:tcPr marL="68580" marR="68580" marT="0" marB="0" anchor="ctr"/>
                </a:tc>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3365546"/>
                  </a:ext>
                </a:extLst>
              </a:tr>
            </a:tbl>
          </a:graphicData>
        </a:graphic>
      </p:graphicFrame>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27306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常用数据类型</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172889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459786" y="3746576"/>
            <a:ext cx="3843331"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掌握数据类型</a:t>
            </a:r>
            <a:r>
              <a:rPr lang="zh-CN" altLang="en-US" sz="1800" dirty="0">
                <a:solidFill>
                  <a:srgbClr val="595959"/>
                </a:solidFill>
                <a:latin typeface="微软雅黑" panose="020B0503020204020204" pitchFamily="34" charset="-122"/>
                <a:ea typeface="微软雅黑" panose="020B0503020204020204" pitchFamily="34" charset="-122"/>
                <a:cs typeface="+mn-ea"/>
              </a:rPr>
              <a:t>的转换方式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通过</a:t>
            </a:r>
            <a:r>
              <a:rPr lang="en-US" altLang="zh-CN" sz="1800" dirty="0">
                <a:solidFill>
                  <a:srgbClr val="1369B2"/>
                </a:solidFill>
                <a:latin typeface="微软雅黑" panose="020B0503020204020204" pitchFamily="34" charset="-122"/>
                <a:ea typeface="微软雅黑" panose="020B0503020204020204" pitchFamily="34" charset="-122"/>
                <a:cs typeface="+mn-ea"/>
              </a:rPr>
              <a:t>astype()</a:t>
            </a:r>
            <a:r>
              <a:rPr lang="zh-CN" altLang="zh-CN" sz="1800" dirty="0">
                <a:solidFill>
                  <a:srgbClr val="1369B2"/>
                </a:solidFill>
                <a:latin typeface="微软雅黑" panose="020B0503020204020204" pitchFamily="34" charset="-122"/>
                <a:ea typeface="微软雅黑" panose="020B0503020204020204" pitchFamily="34" charset="-122"/>
                <a:cs typeface="+mn-ea"/>
              </a:rPr>
              <a:t>方法</a:t>
            </a:r>
            <a:r>
              <a:rPr lang="zh-CN" altLang="zh-CN" sz="1800" dirty="0">
                <a:solidFill>
                  <a:srgbClr val="595959"/>
                </a:solidFill>
                <a:latin typeface="微软雅黑" panose="020B0503020204020204" pitchFamily="34" charset="-122"/>
                <a:ea typeface="微软雅黑" panose="020B0503020204020204" pitchFamily="34" charset="-122"/>
                <a:cs typeface="+mn-ea"/>
              </a:rPr>
              <a:t>转换数组的数据类型</a:t>
            </a: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22549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9.3.2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转换数据类型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1065DAA4-397C-C57E-5880-6487E472C80E}"/>
              </a:ext>
            </a:extLst>
          </p:cNvPr>
          <p:cNvSpPr txBox="1"/>
          <p:nvPr/>
        </p:nvSpPr>
        <p:spPr>
          <a:xfrm>
            <a:off x="1143690" y="1201907"/>
            <a:ext cx="9488020" cy="55399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US" altLang="zh-CN" sz="2000" dirty="0"/>
              <a:t>NumPy</a:t>
            </a:r>
            <a:r>
              <a:rPr lang="zh-CN" altLang="zh-CN" sz="2000" dirty="0"/>
              <a:t>中提供了</a:t>
            </a:r>
            <a:r>
              <a:rPr lang="en-US" altLang="zh-CN" sz="2000" dirty="0">
                <a:solidFill>
                  <a:srgbClr val="1369B2"/>
                </a:solidFill>
              </a:rPr>
              <a:t>astype()</a:t>
            </a:r>
            <a:r>
              <a:rPr lang="zh-CN" altLang="zh-CN" sz="2000" dirty="0">
                <a:solidFill>
                  <a:srgbClr val="1369B2"/>
                </a:solidFill>
              </a:rPr>
              <a:t>方法</a:t>
            </a:r>
            <a:r>
              <a:rPr lang="zh-CN" altLang="zh-CN" sz="2000" dirty="0"/>
              <a:t>可以将数组中元素的数据类型转换其他的数据类型。</a:t>
            </a:r>
          </a:p>
        </p:txBody>
      </p:sp>
      <p:sp>
        <p:nvSpPr>
          <p:cNvPr id="11" name="文本框 10">
            <a:extLst>
              <a:ext uri="{FF2B5EF4-FFF2-40B4-BE49-F238E27FC236}">
                <a16:creationId xmlns:a16="http://schemas.microsoft.com/office/drawing/2014/main" id="{1D3FA674-95C1-0ECC-79FD-23F24A4C7F3B}"/>
              </a:ext>
            </a:extLst>
          </p:cNvPr>
          <p:cNvSpPr txBox="1"/>
          <p:nvPr/>
        </p:nvSpPr>
        <p:spPr>
          <a:xfrm>
            <a:off x="1144491" y="1991377"/>
            <a:ext cx="2249334"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cs typeface="+mn-ea"/>
                <a:sym typeface="+mn-lt"/>
              </a:rPr>
              <a:t>整数</a:t>
            </a:r>
            <a:r>
              <a:rPr lang="zh-CN" altLang="zh-CN" sz="2000" b="1" dirty="0">
                <a:latin typeface="黑体" panose="02010609060101010101" pitchFamily="49" charset="-122"/>
                <a:ea typeface="黑体" panose="02010609060101010101" pitchFamily="49" charset="-122"/>
                <a:cs typeface="+mn-ea"/>
              </a:rPr>
              <a:t>转换为</a:t>
            </a:r>
            <a:r>
              <a:rPr lang="zh-CN" altLang="en-US" sz="2000" b="1" dirty="0">
                <a:latin typeface="黑体" panose="02010609060101010101" pitchFamily="49" charset="-122"/>
                <a:ea typeface="黑体" panose="02010609060101010101" pitchFamily="49" charset="-122"/>
                <a:cs typeface="+mn-ea"/>
                <a:sym typeface="+mn-lt"/>
              </a:rPr>
              <a:t>浮点数</a:t>
            </a:r>
          </a:p>
        </p:txBody>
      </p:sp>
      <p:sp>
        <p:nvSpPr>
          <p:cNvPr id="12" name="矩形 11">
            <a:extLst>
              <a:ext uri="{FF2B5EF4-FFF2-40B4-BE49-F238E27FC236}">
                <a16:creationId xmlns:a16="http://schemas.microsoft.com/office/drawing/2014/main" id="{C49064EA-F804-BC14-E703-CDE9B7972A19}"/>
              </a:ext>
            </a:extLst>
          </p:cNvPr>
          <p:cNvSpPr/>
          <p:nvPr/>
        </p:nvSpPr>
        <p:spPr>
          <a:xfrm>
            <a:off x="1143690" y="2428938"/>
            <a:ext cx="10064084" cy="128888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4D6635A-0BCE-CA74-FF0C-151A5A316414}"/>
              </a:ext>
            </a:extLst>
          </p:cNvPr>
          <p:cNvSpPr txBox="1"/>
          <p:nvPr/>
        </p:nvSpPr>
        <p:spPr>
          <a:xfrm>
            <a:off x="1595337" y="2611600"/>
            <a:ext cx="5676382" cy="923330"/>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data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2, 3], [4, 5, 6]])</a:t>
            </a:r>
          </a:p>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float_data</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data.</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astype(np.float32)</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float_data.dtype.name</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4" name="文本框 13">
            <a:extLst>
              <a:ext uri="{FF2B5EF4-FFF2-40B4-BE49-F238E27FC236}">
                <a16:creationId xmlns:a16="http://schemas.microsoft.com/office/drawing/2014/main" id="{1D3FA674-95C1-0ECC-79FD-23F24A4C7F3B}"/>
              </a:ext>
            </a:extLst>
          </p:cNvPr>
          <p:cNvSpPr txBox="1"/>
          <p:nvPr/>
        </p:nvSpPr>
        <p:spPr>
          <a:xfrm>
            <a:off x="1147578" y="3838457"/>
            <a:ext cx="2249334" cy="400110"/>
          </a:xfrm>
          <a:prstGeom prst="rect">
            <a:avLst/>
          </a:prstGeom>
          <a:noFill/>
        </p:spPr>
        <p:txBody>
          <a:bodyPr wrap="none" rtlCol="0">
            <a:spAutoFit/>
          </a:bodyPr>
          <a:lstStyle/>
          <a:p>
            <a:r>
              <a:rPr lang="zh-CN" altLang="zh-CN" sz="2000" b="1" dirty="0">
                <a:latin typeface="黑体" panose="02010609060101010101" pitchFamily="49" charset="-122"/>
                <a:ea typeface="黑体" panose="02010609060101010101" pitchFamily="49" charset="-122"/>
                <a:cs typeface="+mn-ea"/>
              </a:rPr>
              <a:t>浮点数转换为整数</a:t>
            </a:r>
            <a:endParaRPr lang="zh-CN" altLang="en-US" sz="2000" b="1" dirty="0">
              <a:latin typeface="黑体" panose="02010609060101010101" pitchFamily="49" charset="-122"/>
              <a:ea typeface="黑体" panose="02010609060101010101" pitchFamily="49" charset="-122"/>
              <a:cs typeface="+mn-ea"/>
              <a:sym typeface="+mn-lt"/>
            </a:endParaRPr>
          </a:p>
        </p:txBody>
      </p:sp>
      <p:sp>
        <p:nvSpPr>
          <p:cNvPr id="15" name="矩形 14">
            <a:extLst>
              <a:ext uri="{FF2B5EF4-FFF2-40B4-BE49-F238E27FC236}">
                <a16:creationId xmlns:a16="http://schemas.microsoft.com/office/drawing/2014/main" id="{C49064EA-F804-BC14-E703-CDE9B7972A19}"/>
              </a:ext>
            </a:extLst>
          </p:cNvPr>
          <p:cNvSpPr/>
          <p:nvPr/>
        </p:nvSpPr>
        <p:spPr>
          <a:xfrm>
            <a:off x="1147578" y="4275364"/>
            <a:ext cx="4999474" cy="203475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4D6635A-0BCE-CA74-FF0C-151A5A316414}"/>
              </a:ext>
            </a:extLst>
          </p:cNvPr>
          <p:cNvSpPr txBox="1"/>
          <p:nvPr/>
        </p:nvSpPr>
        <p:spPr>
          <a:xfrm>
            <a:off x="1529709" y="4554075"/>
            <a:ext cx="4235212" cy="1477328"/>
          </a:xfrm>
          <a:prstGeom prst="rect">
            <a:avLst/>
          </a:prstGeom>
          <a:noFill/>
        </p:spPr>
        <p:txBody>
          <a:bodyPr wrap="square">
            <a:spAutoFit/>
          </a:bodyPr>
          <a:lstStyle/>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float_data</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[1.2, 9.9, 3.5])</a:t>
            </a:r>
          </a:p>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int_data</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float_data.</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astype(</a:t>
            </a:r>
          </a:p>
          <a:p>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np.int32)</a:t>
            </a:r>
          </a:p>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int_data</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7" name="文本框 16">
            <a:extLst>
              <a:ext uri="{FF2B5EF4-FFF2-40B4-BE49-F238E27FC236}">
                <a16:creationId xmlns:a16="http://schemas.microsoft.com/office/drawing/2014/main" id="{1D3FA674-95C1-0ECC-79FD-23F24A4C7F3B}"/>
              </a:ext>
            </a:extLst>
          </p:cNvPr>
          <p:cNvSpPr txBox="1"/>
          <p:nvPr/>
        </p:nvSpPr>
        <p:spPr>
          <a:xfrm>
            <a:off x="6147052" y="3829338"/>
            <a:ext cx="2249334"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cs typeface="+mn-ea"/>
                <a:sym typeface="+mn-lt"/>
              </a:rPr>
              <a:t>字符串转换为整数</a:t>
            </a:r>
          </a:p>
        </p:txBody>
      </p:sp>
      <p:sp>
        <p:nvSpPr>
          <p:cNvPr id="18" name="矩形 17">
            <a:extLst>
              <a:ext uri="{FF2B5EF4-FFF2-40B4-BE49-F238E27FC236}">
                <a16:creationId xmlns:a16="http://schemas.microsoft.com/office/drawing/2014/main" id="{C49064EA-F804-BC14-E703-CDE9B7972A19}"/>
              </a:ext>
            </a:extLst>
          </p:cNvPr>
          <p:cNvSpPr/>
          <p:nvPr/>
        </p:nvSpPr>
        <p:spPr>
          <a:xfrm>
            <a:off x="6311230" y="4275364"/>
            <a:ext cx="4896544" cy="203475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4D6635A-0BCE-CA74-FF0C-151A5A316414}"/>
              </a:ext>
            </a:extLst>
          </p:cNvPr>
          <p:cNvSpPr txBox="1"/>
          <p:nvPr/>
        </p:nvSpPr>
        <p:spPr>
          <a:xfrm>
            <a:off x="6758911" y="4554075"/>
            <a:ext cx="4001182" cy="1477328"/>
          </a:xfrm>
          <a:prstGeom prst="rect">
            <a:avLst/>
          </a:prstGeom>
          <a:noFill/>
        </p:spPr>
        <p:txBody>
          <a:bodyPr wrap="square">
            <a:spAutoFit/>
          </a:bodyPr>
          <a:lstStyle/>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str_data</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['1', '2', '3'])</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int_data</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str_data.</a:t>
            </a:r>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astype</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np.int64)</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int_data</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671691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25" name="组合 24"/>
          <p:cNvGrpSpPr/>
          <p:nvPr/>
        </p:nvGrpSpPr>
        <p:grpSpPr>
          <a:xfrm>
            <a:off x="1702718" y="2205658"/>
            <a:ext cx="9001000" cy="688075"/>
            <a:chOff x="978872" y="1800500"/>
            <a:chExt cx="5471124" cy="515937"/>
          </a:xfrm>
        </p:grpSpPr>
        <p:sp>
          <p:nvSpPr>
            <p:cNvPr id="26"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数组的转置操作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属性或</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transpose()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实现数组的转置操作</a:t>
              </a:r>
            </a:p>
          </p:txBody>
        </p:sp>
        <p:sp>
          <p:nvSpPr>
            <p:cNvPr id="27"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3208993"/>
            <a:ext cx="9001000" cy="685959"/>
            <a:chOff x="978872" y="2570437"/>
            <a:chExt cx="5437064" cy="514350"/>
          </a:xfrm>
        </p:grpSpPr>
        <p:sp>
          <p:nvSpPr>
            <p:cNvPr id="29"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数组的其他操作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，能够实现数组的条件逻辑、统计运算、排序操作</a:t>
              </a:r>
            </a:p>
          </p:txBody>
        </p:sp>
        <p:sp>
          <p:nvSpPr>
            <p:cNvPr id="30"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1" name="组合 30"/>
          <p:cNvGrpSpPr/>
          <p:nvPr/>
        </p:nvGrpSpPr>
        <p:grpSpPr>
          <a:xfrm>
            <a:off x="1702718" y="4210212"/>
            <a:ext cx="9001000" cy="688077"/>
            <a:chOff x="978872" y="3338787"/>
            <a:chExt cx="5437064" cy="515938"/>
          </a:xfrm>
        </p:grpSpPr>
        <p:sp>
          <p:nvSpPr>
            <p:cNvPr id="32"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熟悉</a:t>
              </a:r>
              <a:r>
                <a:rPr lang="zh-CN" altLang="zh-CN" sz="2000" dirty="0">
                  <a:solidFill>
                    <a:srgbClr val="1369B2"/>
                  </a:solidFill>
                  <a:latin typeface="微软雅黑" panose="020B0503020204020204" pitchFamily="34" charset="-122"/>
                  <a:ea typeface="微软雅黑" panose="020B0503020204020204" pitchFamily="34" charset="-122"/>
                  <a:cs typeface="+mn-ea"/>
                </a:rPr>
                <a:t>线性代数模块</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linalg</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模块的功能完成矩阵操作</a:t>
              </a:r>
            </a:p>
          </p:txBody>
        </p:sp>
        <p:sp>
          <p:nvSpPr>
            <p:cNvPr id="33"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4" name="组合 33"/>
          <p:cNvGrpSpPr/>
          <p:nvPr/>
        </p:nvGrpSpPr>
        <p:grpSpPr>
          <a:xfrm>
            <a:off x="1702718" y="5213550"/>
            <a:ext cx="9001000" cy="685959"/>
            <a:chOff x="978872" y="4108725"/>
            <a:chExt cx="5437064" cy="514350"/>
          </a:xfrm>
        </p:grpSpPr>
        <p:sp>
          <p:nvSpPr>
            <p:cNvPr id="35"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2000" dirty="0">
                  <a:solidFill>
                    <a:srgbClr val="1369B2"/>
                  </a:solidFill>
                  <a:latin typeface="微软雅黑" panose="020B0503020204020204" pitchFamily="34" charset="-122"/>
                  <a:ea typeface="微软雅黑" panose="020B0503020204020204" pitchFamily="34" charset="-122"/>
                  <a:cs typeface="+mn-ea"/>
                </a:rPr>
                <a:t>随机数模块</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random</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模块的功能生成包含随机数的数组</a:t>
              </a:r>
            </a:p>
          </p:txBody>
        </p:sp>
        <p:sp>
          <p:nvSpPr>
            <p:cNvPr id="36"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278485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数组的索引和切片</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9.4</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712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数组的索引方式</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459786" y="3746576"/>
            <a:ext cx="3843331" cy="874407"/>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熟悉</a:t>
            </a:r>
            <a:r>
              <a:rPr lang="zh-CN" altLang="en-US" sz="1800" dirty="0">
                <a:solidFill>
                  <a:srgbClr val="1369B2"/>
                </a:solidFill>
                <a:latin typeface="微软雅黑" panose="020B0503020204020204" pitchFamily="34" charset="-122"/>
                <a:ea typeface="微软雅黑" panose="020B0503020204020204" pitchFamily="34" charset="-122"/>
                <a:cs typeface="+mn-ea"/>
              </a:rPr>
              <a:t>数组的索引方式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a:t>
            </a:r>
            <a:r>
              <a:rPr lang="zh-CN" altLang="en-US" sz="1800" dirty="0">
                <a:solidFill>
                  <a:srgbClr val="595959"/>
                </a:solidFill>
                <a:latin typeface="微软雅黑" panose="020B0503020204020204" pitchFamily="34" charset="-122"/>
                <a:ea typeface="微软雅黑" panose="020B0503020204020204" pitchFamily="34" charset="-122"/>
                <a:cs typeface="+mn-ea"/>
              </a:rPr>
              <a:t>归纳一维数组和二维数组的索引方式</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83154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数组的索引方式</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DBC00147-0E30-7F88-5295-3B61DE58CAA1}"/>
              </a:ext>
            </a:extLst>
          </p:cNvPr>
          <p:cNvSpPr txBox="1"/>
          <p:nvPr/>
        </p:nvSpPr>
        <p:spPr>
          <a:xfrm>
            <a:off x="4871070" y="3789834"/>
            <a:ext cx="5616626" cy="1107996"/>
          </a:xfrm>
          <a:prstGeom prst="rect">
            <a:avLst/>
          </a:prstGeom>
          <a:noFill/>
        </p:spPr>
        <p:txBody>
          <a:bodyPr wrap="square">
            <a:spAutoFit/>
          </a:bodyPr>
          <a:lstStyle/>
          <a:p>
            <a:pPr indent="304800">
              <a:lnSpc>
                <a:spcPct val="150000"/>
              </a:lnSpc>
            </a:pPr>
            <a:r>
              <a:rPr lang="zh-CN" altLang="zh-CN" sz="22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数组是</a:t>
            </a:r>
            <a:r>
              <a:rPr lang="zh-CN" altLang="zh-CN" sz="22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通过索引的方式标记元素的位置</a:t>
            </a:r>
            <a:r>
              <a:rPr lang="zh-CN" altLang="zh-CN" sz="22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，数组的类型不同，索引方式也会有一些区别。</a:t>
            </a:r>
          </a:p>
        </p:txBody>
      </p:sp>
      <p:pic>
        <p:nvPicPr>
          <p:cNvPr id="21"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263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数组的索引方式</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一维数组的索引方式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6" name="图片 5"/>
          <p:cNvPicPr/>
          <p:nvPr/>
        </p:nvPicPr>
        <p:blipFill>
          <a:blip r:embed="rId3"/>
          <a:stretch>
            <a:fillRect/>
          </a:stretch>
        </p:blipFill>
        <p:spPr>
          <a:xfrm>
            <a:off x="2242778" y="2513555"/>
            <a:ext cx="8064896" cy="1894173"/>
          </a:xfrm>
          <a:prstGeom prst="rect">
            <a:avLst/>
          </a:prstGeom>
        </p:spPr>
      </p:pic>
      <p:sp>
        <p:nvSpPr>
          <p:cNvPr id="8" name="矩形标注 7">
            <a:extLst>
              <a:ext uri="{FF2B5EF4-FFF2-40B4-BE49-F238E27FC236}">
                <a16:creationId xmlns:a16="http://schemas.microsoft.com/office/drawing/2014/main" id="{2DD36134-4B9C-75E2-A84F-506C84C246CB}"/>
              </a:ext>
            </a:extLst>
          </p:cNvPr>
          <p:cNvSpPr/>
          <p:nvPr/>
        </p:nvSpPr>
        <p:spPr>
          <a:xfrm>
            <a:off x="5087094" y="4581922"/>
            <a:ext cx="5472608" cy="1566280"/>
          </a:xfrm>
          <a:prstGeom prst="wedgeRectCallout">
            <a:avLst>
              <a:gd name="adj1" fmla="val -20817"/>
              <a:gd name="adj2" fmla="val -665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5C2B2685-DAA3-969A-369C-E6BBAFDE9C01}"/>
              </a:ext>
            </a:extLst>
          </p:cNvPr>
          <p:cNvSpPr txBox="1"/>
          <p:nvPr/>
        </p:nvSpPr>
        <p:spPr>
          <a:xfrm>
            <a:off x="5533505" y="4721616"/>
            <a:ext cx="4579786" cy="1338828"/>
          </a:xfrm>
          <a:prstGeom prst="rect">
            <a:avLst/>
          </a:prstGeom>
          <a:noFill/>
        </p:spPr>
        <p:txBody>
          <a:bodyPr wrap="square" rtlCol="0">
            <a:spAutoFit/>
          </a:bodyPr>
          <a:lstStyle/>
          <a:p>
            <a:pP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每个元素对应两种索引，分别是正向索引和反向索引。正向索引从左向右依次递增</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反向索引从右向左依次递减</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4058157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数组的索引方式</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352274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二维数组的索引方式</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8" name="图片 7"/>
          <p:cNvPicPr/>
          <p:nvPr/>
        </p:nvPicPr>
        <p:blipFill>
          <a:blip r:embed="rId3"/>
          <a:stretch>
            <a:fillRect/>
          </a:stretch>
        </p:blipFill>
        <p:spPr>
          <a:xfrm>
            <a:off x="1708365" y="2277666"/>
            <a:ext cx="3738768" cy="3679621"/>
          </a:xfrm>
          <a:prstGeom prst="rect">
            <a:avLst/>
          </a:prstGeom>
        </p:spPr>
      </p:pic>
      <p:sp>
        <p:nvSpPr>
          <p:cNvPr id="9" name="矩形标注 8">
            <a:extLst>
              <a:ext uri="{FF2B5EF4-FFF2-40B4-BE49-F238E27FC236}">
                <a16:creationId xmlns:a16="http://schemas.microsoft.com/office/drawing/2014/main" id="{2DD36134-4B9C-75E2-A84F-506C84C246CB}"/>
              </a:ext>
            </a:extLst>
          </p:cNvPr>
          <p:cNvSpPr/>
          <p:nvPr/>
        </p:nvSpPr>
        <p:spPr>
          <a:xfrm>
            <a:off x="6311230" y="3717826"/>
            <a:ext cx="4176464" cy="1944216"/>
          </a:xfrm>
          <a:prstGeom prst="wedgeRectCallout">
            <a:avLst>
              <a:gd name="adj1" fmla="val -72398"/>
              <a:gd name="adj2" fmla="val -324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C2B2685-DAA3-969A-369C-E6BBAFDE9C01}"/>
              </a:ext>
            </a:extLst>
          </p:cNvPr>
          <p:cNvSpPr txBox="1"/>
          <p:nvPr/>
        </p:nvSpPr>
        <p:spPr>
          <a:xfrm>
            <a:off x="6757641" y="4020520"/>
            <a:ext cx="3225997" cy="1338828"/>
          </a:xfrm>
          <a:prstGeom prst="rect">
            <a:avLst/>
          </a:prstGeom>
          <a:noFill/>
        </p:spPr>
        <p:txBody>
          <a:bodyPr wrap="square" rtlCol="0">
            <a:spAutoFit/>
          </a:bodyPr>
          <a:lstStyle/>
          <a:p>
            <a:pP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每个元素对应行索引和列索引，其中行索引和列索引可以是正向索引或反向索引。</a:t>
            </a:r>
          </a:p>
        </p:txBody>
      </p:sp>
    </p:spTree>
    <p:extLst>
      <p:ext uri="{BB962C8B-B14F-4D97-AF65-F5344CB8AC3E}">
        <p14:creationId xmlns:p14="http://schemas.microsoft.com/office/powerpoint/2010/main" val="5370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239480" y="3746576"/>
            <a:ext cx="4150120"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整数索引和切片的使用</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，能够熟练通过整数索引和切片获取数组的元素</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532750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BC00147-0E30-7F88-5295-3B61DE58CAA1}"/>
              </a:ext>
            </a:extLst>
          </p:cNvPr>
          <p:cNvSpPr txBox="1"/>
          <p:nvPr/>
        </p:nvSpPr>
        <p:spPr>
          <a:xfrm>
            <a:off x="4799062" y="2781722"/>
            <a:ext cx="6264696" cy="2400657"/>
          </a:xfrm>
          <a:prstGeom prst="rect">
            <a:avLst/>
          </a:prstGeom>
          <a:noFill/>
        </p:spPr>
        <p:txBody>
          <a:bodyPr wrap="square">
            <a:spAutoFit/>
          </a:bodyPr>
          <a:lstStyle/>
          <a:p>
            <a:pPr indent="304800">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中可以通过整数索引和切片访问和修改数组中的元素，数组的维度不同，整数索引和切片的用法也会有所不同。对于一维数组来说，整数索引和切片的用法与</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Python</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列表中索引和切片的用法相同；</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对于二维数组来说，整数索引和切片的用法要复杂一些</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1"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74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294668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索引的基本用法</a:t>
            </a:r>
          </a:p>
        </p:txBody>
      </p:sp>
      <p:sp>
        <p:nvSpPr>
          <p:cNvPr id="9" name="文本框 8">
            <a:extLst>
              <a:ext uri="{FF2B5EF4-FFF2-40B4-BE49-F238E27FC236}">
                <a16:creationId xmlns:a16="http://schemas.microsoft.com/office/drawing/2014/main" id="{ADBFC901-DC72-117B-8B4E-11B70FB484B6}"/>
              </a:ext>
            </a:extLst>
          </p:cNvPr>
          <p:cNvSpPr txBox="1"/>
          <p:nvPr/>
        </p:nvSpPr>
        <p:spPr>
          <a:xfrm>
            <a:off x="1276318" y="2310317"/>
            <a:ext cx="9793088" cy="499624"/>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如果希望获取二维数组的一行元素，则可以通过“</a:t>
            </a:r>
            <a:r>
              <a:rPr lang="zh-CN" altLang="zh-CN" dirty="0">
                <a:solidFill>
                  <a:srgbClr val="1369B2"/>
                </a:solidFill>
              </a:rPr>
              <a:t>数组</a:t>
            </a:r>
            <a:r>
              <a:rPr lang="en-US" altLang="zh-CN" dirty="0">
                <a:solidFill>
                  <a:srgbClr val="1369B2"/>
                </a:solidFill>
              </a:rPr>
              <a:t>[</a:t>
            </a:r>
            <a:r>
              <a:rPr lang="zh-CN" altLang="zh-CN" dirty="0">
                <a:solidFill>
                  <a:srgbClr val="1369B2"/>
                </a:solidFill>
              </a:rPr>
              <a:t>行索引</a:t>
            </a:r>
            <a:r>
              <a:rPr lang="en-US" altLang="zh-CN" dirty="0">
                <a:solidFill>
                  <a:srgbClr val="1369B2"/>
                </a:solidFill>
              </a:rPr>
              <a:t>]</a:t>
            </a:r>
            <a:r>
              <a:rPr lang="zh-CN" altLang="zh-CN" dirty="0"/>
              <a:t>”的形式实现</a:t>
            </a:r>
            <a:r>
              <a:rPr lang="zh-CN" altLang="en-US" dirty="0"/>
              <a:t>。</a:t>
            </a:r>
            <a:endParaRPr lang="zh-CN" altLang="zh-CN" dirty="0"/>
          </a:p>
        </p:txBody>
      </p:sp>
      <p:sp>
        <p:nvSpPr>
          <p:cNvPr id="12" name="矩形 11">
            <a:extLst>
              <a:ext uri="{FF2B5EF4-FFF2-40B4-BE49-F238E27FC236}">
                <a16:creationId xmlns:a16="http://schemas.microsoft.com/office/drawing/2014/main" id="{C49064EA-F804-BC14-E703-CDE9B7972A19}"/>
              </a:ext>
            </a:extLst>
          </p:cNvPr>
          <p:cNvSpPr/>
          <p:nvPr/>
        </p:nvSpPr>
        <p:spPr>
          <a:xfrm>
            <a:off x="1359307" y="2925739"/>
            <a:ext cx="9649072" cy="151216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4D6635A-0BCE-CA74-FF0C-151A5A316414}"/>
              </a:ext>
            </a:extLst>
          </p:cNvPr>
          <p:cNvSpPr txBox="1"/>
          <p:nvPr/>
        </p:nvSpPr>
        <p:spPr>
          <a:xfrm>
            <a:off x="1458494" y="3095139"/>
            <a:ext cx="8602799" cy="1200329"/>
          </a:xfrm>
          <a:prstGeom prst="rect">
            <a:avLst/>
          </a:prstGeom>
          <a:noFill/>
        </p:spPr>
        <p:txBody>
          <a:bodyPr wrap="square">
            <a:spAutoFit/>
          </a:bodyPr>
          <a:lstStyle/>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6, 11, 16, 21], [2, 7, 12, 17, 22], </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[3, 8, 13, 18, 23], [4, 9, 14, 19, 24], </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[5, 10, 15, 20, 25]])</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arr2d[2]</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7" name="文本框 16">
            <a:extLst>
              <a:ext uri="{FF2B5EF4-FFF2-40B4-BE49-F238E27FC236}">
                <a16:creationId xmlns:a16="http://schemas.microsoft.com/office/drawing/2014/main" id="{ADBFC901-DC72-117B-8B4E-11B70FB484B6}"/>
              </a:ext>
            </a:extLst>
          </p:cNvPr>
          <p:cNvSpPr txBox="1"/>
          <p:nvPr/>
        </p:nvSpPr>
        <p:spPr>
          <a:xfrm>
            <a:off x="1276318" y="4725938"/>
            <a:ext cx="9937104" cy="55399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如果我们想获取二维数组的单个元素，则需要通过“</a:t>
            </a:r>
            <a:r>
              <a:rPr lang="zh-CN" altLang="zh-CN" dirty="0">
                <a:solidFill>
                  <a:srgbClr val="1369B2"/>
                </a:solidFill>
              </a:rPr>
              <a:t>数组</a:t>
            </a:r>
            <a:r>
              <a:rPr lang="en-US" altLang="zh-CN" dirty="0">
                <a:solidFill>
                  <a:srgbClr val="1369B2"/>
                </a:solidFill>
              </a:rPr>
              <a:t>[</a:t>
            </a:r>
            <a:r>
              <a:rPr lang="zh-CN" altLang="zh-CN" dirty="0">
                <a:solidFill>
                  <a:srgbClr val="1369B2"/>
                </a:solidFill>
              </a:rPr>
              <a:t>行索引</a:t>
            </a:r>
            <a:r>
              <a:rPr lang="en-US" altLang="zh-CN" dirty="0">
                <a:solidFill>
                  <a:srgbClr val="1369B2"/>
                </a:solidFill>
              </a:rPr>
              <a:t>, </a:t>
            </a:r>
            <a:r>
              <a:rPr lang="zh-CN" altLang="zh-CN" dirty="0">
                <a:solidFill>
                  <a:srgbClr val="1369B2"/>
                </a:solidFill>
              </a:rPr>
              <a:t>列索引</a:t>
            </a:r>
            <a:r>
              <a:rPr lang="en-US" altLang="zh-CN" dirty="0">
                <a:solidFill>
                  <a:srgbClr val="1369B2"/>
                </a:solidFill>
              </a:rPr>
              <a:t>]</a:t>
            </a:r>
            <a:r>
              <a:rPr lang="zh-CN" altLang="zh-CN" dirty="0"/>
              <a:t>”的形式实现。</a:t>
            </a:r>
          </a:p>
        </p:txBody>
      </p:sp>
      <p:sp>
        <p:nvSpPr>
          <p:cNvPr id="18" name="矩形 17">
            <a:extLst>
              <a:ext uri="{FF2B5EF4-FFF2-40B4-BE49-F238E27FC236}">
                <a16:creationId xmlns:a16="http://schemas.microsoft.com/office/drawing/2014/main" id="{C49064EA-F804-BC14-E703-CDE9B7972A19}"/>
              </a:ext>
            </a:extLst>
          </p:cNvPr>
          <p:cNvSpPr/>
          <p:nvPr/>
        </p:nvSpPr>
        <p:spPr>
          <a:xfrm>
            <a:off x="1359307" y="5323309"/>
            <a:ext cx="9649072" cy="69877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4D6635A-0BCE-CA74-FF0C-151A5A316414}"/>
              </a:ext>
            </a:extLst>
          </p:cNvPr>
          <p:cNvSpPr txBox="1"/>
          <p:nvPr/>
        </p:nvSpPr>
        <p:spPr>
          <a:xfrm>
            <a:off x="1458495" y="5488029"/>
            <a:ext cx="7101612" cy="369332"/>
          </a:xfrm>
          <a:prstGeom prst="rect">
            <a:avLst/>
          </a:prstGeom>
          <a:noFill/>
        </p:spPr>
        <p:txBody>
          <a:bodyPr wrap="square">
            <a:spAutoFit/>
          </a:bodyPr>
          <a:lstStyle/>
          <a:p>
            <a:pPr indent="228600"/>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[2, 1]</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51467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294668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切片的基本用法</a:t>
            </a:r>
          </a:p>
        </p:txBody>
      </p:sp>
      <p:sp>
        <p:nvSpPr>
          <p:cNvPr id="7" name="文本框 6">
            <a:extLst>
              <a:ext uri="{FF2B5EF4-FFF2-40B4-BE49-F238E27FC236}">
                <a16:creationId xmlns:a16="http://schemas.microsoft.com/office/drawing/2014/main" id="{ADBFC901-DC72-117B-8B4E-11B70FB484B6}"/>
              </a:ext>
            </a:extLst>
          </p:cNvPr>
          <p:cNvSpPr txBox="1"/>
          <p:nvPr/>
        </p:nvSpPr>
        <p:spPr>
          <a:xfrm>
            <a:off x="1276318" y="2925738"/>
            <a:ext cx="4962904" cy="1015663"/>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如果希望获取二维数组的多行元素，则可以通过“</a:t>
            </a:r>
            <a:r>
              <a:rPr lang="zh-CN" altLang="zh-CN" dirty="0">
                <a:solidFill>
                  <a:srgbClr val="1369B2"/>
                </a:solidFill>
              </a:rPr>
              <a:t>数组</a:t>
            </a:r>
            <a:r>
              <a:rPr lang="en-US" altLang="zh-CN" dirty="0">
                <a:solidFill>
                  <a:srgbClr val="1369B2"/>
                </a:solidFill>
              </a:rPr>
              <a:t>[</a:t>
            </a:r>
            <a:r>
              <a:rPr lang="zh-CN" altLang="zh-CN" dirty="0">
                <a:solidFill>
                  <a:srgbClr val="1369B2"/>
                </a:solidFill>
              </a:rPr>
              <a:t>行索引的切片</a:t>
            </a:r>
            <a:r>
              <a:rPr lang="en-US" altLang="zh-CN" dirty="0">
                <a:solidFill>
                  <a:srgbClr val="1369B2"/>
                </a:solidFill>
              </a:rPr>
              <a:t>]</a:t>
            </a:r>
            <a:r>
              <a:rPr lang="zh-CN" altLang="zh-CN" dirty="0"/>
              <a:t>”的形式实现</a:t>
            </a:r>
            <a:r>
              <a:rPr lang="zh-CN" altLang="en-US" dirty="0"/>
              <a:t>。</a:t>
            </a:r>
            <a:endParaRPr lang="zh-CN" altLang="zh-CN" dirty="0"/>
          </a:p>
        </p:txBody>
      </p:sp>
      <p:sp>
        <p:nvSpPr>
          <p:cNvPr id="8" name="矩形 7">
            <a:extLst>
              <a:ext uri="{FF2B5EF4-FFF2-40B4-BE49-F238E27FC236}">
                <a16:creationId xmlns:a16="http://schemas.microsoft.com/office/drawing/2014/main" id="{C49064EA-F804-BC14-E703-CDE9B7972A19}"/>
              </a:ext>
            </a:extLst>
          </p:cNvPr>
          <p:cNvSpPr/>
          <p:nvPr/>
        </p:nvSpPr>
        <p:spPr>
          <a:xfrm>
            <a:off x="1359307" y="4122047"/>
            <a:ext cx="4879915" cy="69793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1458495" y="4270959"/>
            <a:ext cx="4636712" cy="400110"/>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[:2]</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pic>
        <p:nvPicPr>
          <p:cNvPr id="22" name="图片 21"/>
          <p:cNvPicPr/>
          <p:nvPr/>
        </p:nvPicPr>
        <p:blipFill rotWithShape="1">
          <a:blip r:embed="rId3"/>
          <a:srcRect r="67234"/>
          <a:stretch/>
        </p:blipFill>
        <p:spPr>
          <a:xfrm>
            <a:off x="7319342" y="2205658"/>
            <a:ext cx="3312368" cy="3597699"/>
          </a:xfrm>
          <a:prstGeom prst="rect">
            <a:avLst/>
          </a:prstGeom>
        </p:spPr>
      </p:pic>
    </p:spTree>
    <p:extLst>
      <p:ext uri="{BB962C8B-B14F-4D97-AF65-F5344CB8AC3E}">
        <p14:creationId xmlns:p14="http://schemas.microsoft.com/office/powerpoint/2010/main" val="127366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294668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切片的基本用法</a:t>
            </a:r>
          </a:p>
        </p:txBody>
      </p:sp>
      <p:sp>
        <p:nvSpPr>
          <p:cNvPr id="14" name="矩形 13">
            <a:extLst>
              <a:ext uri="{FF2B5EF4-FFF2-40B4-BE49-F238E27FC236}">
                <a16:creationId xmlns:a16="http://schemas.microsoft.com/office/drawing/2014/main" id="{C49064EA-F804-BC14-E703-CDE9B7972A19}"/>
              </a:ext>
            </a:extLst>
          </p:cNvPr>
          <p:cNvSpPr/>
          <p:nvPr/>
        </p:nvSpPr>
        <p:spPr>
          <a:xfrm>
            <a:off x="1359307" y="4221882"/>
            <a:ext cx="4879915" cy="69877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84D6635A-0BCE-CA74-FF0C-151A5A316414}"/>
              </a:ext>
            </a:extLst>
          </p:cNvPr>
          <p:cNvSpPr txBox="1"/>
          <p:nvPr/>
        </p:nvSpPr>
        <p:spPr>
          <a:xfrm>
            <a:off x="1458495" y="4386602"/>
            <a:ext cx="4708719" cy="400110"/>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[:2, :2]</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3" name="文本框 12">
            <a:extLst>
              <a:ext uri="{FF2B5EF4-FFF2-40B4-BE49-F238E27FC236}">
                <a16:creationId xmlns:a16="http://schemas.microsoft.com/office/drawing/2014/main" id="{ADBFC901-DC72-117B-8B4E-11B70FB484B6}"/>
              </a:ext>
            </a:extLst>
          </p:cNvPr>
          <p:cNvSpPr txBox="1"/>
          <p:nvPr/>
        </p:nvSpPr>
        <p:spPr>
          <a:xfrm>
            <a:off x="1276318" y="2662194"/>
            <a:ext cx="4962904" cy="1477328"/>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如果希望获取二维数组的部分元素，则可以通过“</a:t>
            </a:r>
            <a:r>
              <a:rPr lang="zh-CN" altLang="zh-CN" dirty="0">
                <a:solidFill>
                  <a:srgbClr val="1369B2"/>
                </a:solidFill>
              </a:rPr>
              <a:t>数组</a:t>
            </a:r>
            <a:r>
              <a:rPr lang="en-US" altLang="zh-CN" dirty="0">
                <a:solidFill>
                  <a:srgbClr val="1369B2"/>
                </a:solidFill>
              </a:rPr>
              <a:t>[</a:t>
            </a:r>
            <a:r>
              <a:rPr lang="zh-CN" altLang="zh-CN" dirty="0">
                <a:solidFill>
                  <a:srgbClr val="1369B2"/>
                </a:solidFill>
              </a:rPr>
              <a:t>行索引的切片</a:t>
            </a:r>
            <a:r>
              <a:rPr lang="en-US" altLang="zh-CN" dirty="0">
                <a:solidFill>
                  <a:srgbClr val="1369B2"/>
                </a:solidFill>
              </a:rPr>
              <a:t>, </a:t>
            </a:r>
            <a:r>
              <a:rPr lang="zh-CN" altLang="zh-CN" dirty="0">
                <a:solidFill>
                  <a:srgbClr val="1369B2"/>
                </a:solidFill>
              </a:rPr>
              <a:t>列索引的切片</a:t>
            </a:r>
            <a:r>
              <a:rPr lang="en-US" altLang="zh-CN" dirty="0">
                <a:solidFill>
                  <a:srgbClr val="1369B2"/>
                </a:solidFill>
              </a:rPr>
              <a:t>]</a:t>
            </a:r>
            <a:r>
              <a:rPr lang="zh-CN" altLang="zh-CN" dirty="0"/>
              <a:t>”实现</a:t>
            </a:r>
            <a:r>
              <a:rPr lang="zh-CN" altLang="en-US" dirty="0"/>
              <a:t>。</a:t>
            </a:r>
            <a:endParaRPr lang="zh-CN" altLang="zh-CN" dirty="0"/>
          </a:p>
        </p:txBody>
      </p:sp>
      <p:pic>
        <p:nvPicPr>
          <p:cNvPr id="20" name="图片 19"/>
          <p:cNvPicPr/>
          <p:nvPr/>
        </p:nvPicPr>
        <p:blipFill rotWithShape="1">
          <a:blip r:embed="rId3"/>
          <a:srcRect l="34132" r="33102"/>
          <a:stretch/>
        </p:blipFill>
        <p:spPr>
          <a:xfrm>
            <a:off x="7319342" y="2205658"/>
            <a:ext cx="3312368" cy="3597698"/>
          </a:xfrm>
          <a:prstGeom prst="rect">
            <a:avLst/>
          </a:prstGeom>
        </p:spPr>
      </p:pic>
    </p:spTree>
    <p:extLst>
      <p:ext uri="{BB962C8B-B14F-4D97-AF65-F5344CB8AC3E}">
        <p14:creationId xmlns:p14="http://schemas.microsoft.com/office/powerpoint/2010/main" val="285354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838622" y="1917626"/>
            <a:ext cx="10369152"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702030404030204" pitchFamily="34" charset="0"/>
                <a:ea typeface="宋体" pitchFamily="2" charset="-122"/>
              </a:defRPr>
            </a:lvl1pPr>
            <a:lvl2pPr marL="742950" indent="-285750">
              <a:defRPr>
                <a:solidFill>
                  <a:schemeClr val="tx1"/>
                </a:solidFill>
                <a:latin typeface="Calibri" panose="020F0702030404030204" pitchFamily="34" charset="0"/>
                <a:ea typeface="宋体" pitchFamily="2" charset="-122"/>
              </a:defRPr>
            </a:lvl2pPr>
            <a:lvl3pPr marL="1143000" indent="-228600">
              <a:defRPr>
                <a:solidFill>
                  <a:schemeClr val="tx1"/>
                </a:solidFill>
                <a:latin typeface="Calibri" panose="020F0702030404030204" pitchFamily="34" charset="0"/>
                <a:ea typeface="宋体" pitchFamily="2" charset="-122"/>
              </a:defRPr>
            </a:lvl3pPr>
            <a:lvl4pPr marL="1600200" indent="-228600">
              <a:defRPr>
                <a:solidFill>
                  <a:schemeClr val="tx1"/>
                </a:solidFill>
                <a:latin typeface="Calibri" panose="020F0702030404030204" pitchFamily="34" charset="0"/>
                <a:ea typeface="宋体" pitchFamily="2" charset="-122"/>
              </a:defRPr>
            </a:lvl4pPr>
            <a:lvl5pPr marL="2057400" indent="-228600">
              <a:defRPr>
                <a:solidFill>
                  <a:schemeClr val="tx1"/>
                </a:solidFill>
                <a:latin typeface="Calibri" panose="020F07020304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9pPr>
          </a:lstStyle>
          <a:p>
            <a:pPr algn="just">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NumPy</a:t>
            </a:r>
            <a:r>
              <a:rPr lang="zh-CN" altLang="zh-CN" sz="2000" dirty="0">
                <a:solidFill>
                  <a:srgbClr val="595959"/>
                </a:solidFill>
                <a:latin typeface="微软雅黑" panose="020B0503020204020204" pitchFamily="34" charset="-122"/>
                <a:ea typeface="微软雅黑" panose="020B0503020204020204" pitchFamily="34" charset="-122"/>
              </a:rPr>
              <a:t>作为高性能</a:t>
            </a:r>
            <a:r>
              <a:rPr lang="zh-CN" altLang="zh-CN" sz="2000" dirty="0">
                <a:solidFill>
                  <a:srgbClr val="1369B2"/>
                </a:solidFill>
                <a:latin typeface="微软雅黑" panose="020B0503020204020204" pitchFamily="34" charset="-122"/>
                <a:ea typeface="微软雅黑" panose="020B0503020204020204" pitchFamily="34" charset="-122"/>
              </a:rPr>
              <a:t>科学计算和数据分析的基础包</a:t>
            </a:r>
            <a:r>
              <a:rPr lang="zh-CN" altLang="zh-CN" sz="2000" dirty="0">
                <a:solidFill>
                  <a:srgbClr val="595959"/>
                </a:solidFill>
                <a:latin typeface="微软雅黑" panose="020B0503020204020204" pitchFamily="34" charset="-122"/>
                <a:ea typeface="微软雅黑" panose="020B0503020204020204" pitchFamily="34" charset="-122"/>
              </a:rPr>
              <a:t>，它是数据分析相关库的基础，掌握</a:t>
            </a:r>
            <a:r>
              <a:rPr lang="en-US" altLang="zh-CN" sz="2000" dirty="0">
                <a:solidFill>
                  <a:srgbClr val="595959"/>
                </a:solidFill>
                <a:latin typeface="微软雅黑" panose="020B0503020204020204" pitchFamily="34" charset="-122"/>
                <a:ea typeface="微软雅黑" panose="020B0503020204020204" pitchFamily="34" charset="-122"/>
              </a:rPr>
              <a:t>NumPy</a:t>
            </a:r>
            <a:r>
              <a:rPr lang="zh-CN" altLang="zh-CN" sz="2000" dirty="0">
                <a:solidFill>
                  <a:srgbClr val="595959"/>
                </a:solidFill>
                <a:latin typeface="微软雅黑" panose="020B0503020204020204" pitchFamily="34" charset="-122"/>
                <a:ea typeface="微软雅黑" panose="020B0503020204020204" pitchFamily="34" charset="-122"/>
              </a:rPr>
              <a:t>的功能及其用法，将有助于后续其他数据分析相关库的学习。</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整数索引和切片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366676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索引与切片的混合用法</a:t>
            </a:r>
          </a:p>
        </p:txBody>
      </p:sp>
      <p:sp>
        <p:nvSpPr>
          <p:cNvPr id="17" name="矩形 16">
            <a:extLst>
              <a:ext uri="{FF2B5EF4-FFF2-40B4-BE49-F238E27FC236}">
                <a16:creationId xmlns:a16="http://schemas.microsoft.com/office/drawing/2014/main" id="{C49064EA-F804-BC14-E703-CDE9B7972A19}"/>
              </a:ext>
            </a:extLst>
          </p:cNvPr>
          <p:cNvSpPr/>
          <p:nvPr/>
        </p:nvSpPr>
        <p:spPr>
          <a:xfrm>
            <a:off x="1359307" y="4365898"/>
            <a:ext cx="4879915" cy="69877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4D6635A-0BCE-CA74-FF0C-151A5A316414}"/>
              </a:ext>
            </a:extLst>
          </p:cNvPr>
          <p:cNvSpPr txBox="1"/>
          <p:nvPr/>
        </p:nvSpPr>
        <p:spPr>
          <a:xfrm>
            <a:off x="1458495" y="4530618"/>
            <a:ext cx="4636711" cy="400110"/>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2]</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3" name="文本框 12">
            <a:extLst>
              <a:ext uri="{FF2B5EF4-FFF2-40B4-BE49-F238E27FC236}">
                <a16:creationId xmlns:a16="http://schemas.microsoft.com/office/drawing/2014/main" id="{ADBFC901-DC72-117B-8B4E-11B70FB484B6}"/>
              </a:ext>
            </a:extLst>
          </p:cNvPr>
          <p:cNvSpPr txBox="1"/>
          <p:nvPr/>
        </p:nvSpPr>
        <p:spPr>
          <a:xfrm>
            <a:off x="1276318" y="3169589"/>
            <a:ext cx="4962904" cy="1015663"/>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dirty="0"/>
              <a:t>我们也可以</a:t>
            </a:r>
            <a:r>
              <a:rPr lang="zh-CN" altLang="zh-CN" dirty="0">
                <a:solidFill>
                  <a:srgbClr val="1369B2"/>
                </a:solidFill>
              </a:rPr>
              <a:t>混合使用切片与整数索引</a:t>
            </a:r>
            <a:r>
              <a:rPr lang="zh-CN" altLang="zh-CN" dirty="0"/>
              <a:t>，通过这种方式访问二维数组的部分元素</a:t>
            </a:r>
            <a:r>
              <a:rPr lang="zh-CN" altLang="en-US" dirty="0"/>
              <a:t>。</a:t>
            </a:r>
            <a:endParaRPr lang="zh-CN" altLang="zh-CN" dirty="0"/>
          </a:p>
        </p:txBody>
      </p:sp>
      <p:pic>
        <p:nvPicPr>
          <p:cNvPr id="20" name="图片 19"/>
          <p:cNvPicPr/>
          <p:nvPr/>
        </p:nvPicPr>
        <p:blipFill rotWithShape="1">
          <a:blip r:embed="rId3"/>
          <a:srcRect l="67748"/>
          <a:stretch/>
        </p:blipFill>
        <p:spPr>
          <a:xfrm>
            <a:off x="7319342" y="2205657"/>
            <a:ext cx="3312368" cy="3655101"/>
          </a:xfrm>
          <a:prstGeom prst="rect">
            <a:avLst/>
          </a:prstGeom>
        </p:spPr>
      </p:pic>
    </p:spTree>
    <p:extLst>
      <p:ext uri="{BB962C8B-B14F-4D97-AF65-F5344CB8AC3E}">
        <p14:creationId xmlns:p14="http://schemas.microsoft.com/office/powerpoint/2010/main" val="3462322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239480" y="3746576"/>
            <a:ext cx="4150120"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花式索引的使用</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，能够熟练通过花式索引获取数组的元素</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84891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8A94A71B-0DDC-9662-2B12-E7ED94C37C44}"/>
              </a:ext>
            </a:extLst>
          </p:cNvPr>
          <p:cNvSpPr txBox="1"/>
          <p:nvPr/>
        </p:nvSpPr>
        <p:spPr>
          <a:xfrm>
            <a:off x="1414685" y="2205658"/>
            <a:ext cx="6591999" cy="1015663"/>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花式索引是</a:t>
            </a:r>
            <a:r>
              <a:rPr lang="en-US" altLang="zh-CN" sz="2000" dirty="0"/>
              <a:t>NumPy</a:t>
            </a:r>
            <a:r>
              <a:rPr lang="zh-CN" altLang="zh-CN" sz="2000" dirty="0"/>
              <a:t>的一个术语，是指</a:t>
            </a:r>
            <a:r>
              <a:rPr lang="zh-CN" altLang="zh-CN" sz="2000" dirty="0">
                <a:solidFill>
                  <a:srgbClr val="1369B2"/>
                </a:solidFill>
              </a:rPr>
              <a:t>用整数数组或整数列表作为索引</a:t>
            </a:r>
            <a:r>
              <a:rPr lang="zh-CN" altLang="zh-CN" sz="2000" dirty="0"/>
              <a:t>。</a:t>
            </a:r>
            <a:endParaRPr lang="en-US" altLang="zh-CN" sz="2000" dirty="0"/>
          </a:p>
        </p:txBody>
      </p:sp>
      <p:sp>
        <p:nvSpPr>
          <p:cNvPr id="13" name="矩形: 圆角 139">
            <a:extLst>
              <a:ext uri="{FF2B5EF4-FFF2-40B4-BE49-F238E27FC236}">
                <a16:creationId xmlns:a16="http://schemas.microsoft.com/office/drawing/2014/main" id="{C5854BD2-95A8-2615-D778-3A061C808512}"/>
              </a:ext>
            </a:extLst>
          </p:cNvPr>
          <p:cNvSpPr/>
          <p:nvPr/>
        </p:nvSpPr>
        <p:spPr>
          <a:xfrm>
            <a:off x="1276318" y="1406568"/>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14" name="文本框 13">
            <a:extLst>
              <a:ext uri="{FF2B5EF4-FFF2-40B4-BE49-F238E27FC236}">
                <a16:creationId xmlns:a16="http://schemas.microsoft.com/office/drawing/2014/main" id="{D88371D0-2D6B-88C7-C1F4-7ADC099113E9}"/>
              </a:ext>
            </a:extLst>
          </p:cNvPr>
          <p:cNvSpPr txBox="1"/>
          <p:nvPr/>
        </p:nvSpPr>
        <p:spPr>
          <a:xfrm>
            <a:off x="1309941" y="4189335"/>
            <a:ext cx="6696744" cy="1938992"/>
          </a:xfrm>
          <a:prstGeom prst="rect">
            <a:avLst/>
          </a:prstGeom>
          <a:noFill/>
        </p:spPr>
        <p:txBody>
          <a:bodyPr wrap="square">
            <a:spAutoFit/>
          </a:bodyPr>
          <a:lstStyle>
            <a:defPPr>
              <a:defRPr lang="zh-CN"/>
            </a:defPPr>
            <a:lvl1pPr indent="0">
              <a:lnSpc>
                <a:spcPct val="150000"/>
              </a:lnSpc>
              <a:defRPr sz="2000" kern="0">
                <a:solidFill>
                  <a:srgbClr val="1369B2"/>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342900" indent="-342900">
              <a:buFont typeface="Arial" panose="020B0604020202020204" pitchFamily="34" charset="0"/>
              <a:buChar char="•"/>
            </a:pPr>
            <a:r>
              <a:rPr lang="zh-CN" altLang="zh-CN" dirty="0">
                <a:solidFill>
                  <a:srgbClr val="595959"/>
                </a:solidFill>
              </a:rPr>
              <a:t>若花式索引操作的目标对象是一维数组，则会</a:t>
            </a:r>
            <a:r>
              <a:rPr lang="zh-CN" altLang="zh-CN" dirty="0"/>
              <a:t>把花式索引的每个整数作为索引</a:t>
            </a:r>
            <a:r>
              <a:rPr lang="zh-CN" altLang="zh-CN" dirty="0">
                <a:solidFill>
                  <a:srgbClr val="595959"/>
                </a:solidFill>
              </a:rPr>
              <a:t>，通过索引获取相应位置的元素</a:t>
            </a:r>
            <a:r>
              <a:rPr lang="zh-CN" altLang="en-US" dirty="0">
                <a:solidFill>
                  <a:srgbClr val="595959"/>
                </a:solidFill>
              </a:rPr>
              <a:t>。</a:t>
            </a:r>
            <a:endParaRPr lang="en-US" altLang="zh-CN" dirty="0">
              <a:solidFill>
                <a:srgbClr val="595959"/>
              </a:solidFill>
            </a:endParaRPr>
          </a:p>
          <a:p>
            <a:pPr marL="342900" indent="-342900">
              <a:buFont typeface="Arial" panose="020B0604020202020204" pitchFamily="34" charset="0"/>
              <a:buChar char="•"/>
            </a:pPr>
            <a:r>
              <a:rPr lang="zh-CN" altLang="zh-CN" dirty="0">
                <a:solidFill>
                  <a:srgbClr val="595959"/>
                </a:solidFill>
              </a:rPr>
              <a:t>若花式索引操作的目标对象是二维数组，则通过</a:t>
            </a:r>
            <a:r>
              <a:rPr lang="zh-CN" altLang="zh-CN" dirty="0"/>
              <a:t>花式索引获取的结果是一行或多行元素</a:t>
            </a:r>
            <a:r>
              <a:rPr lang="zh-CN" altLang="zh-CN" dirty="0">
                <a:solidFill>
                  <a:srgbClr val="595959"/>
                </a:solidFill>
              </a:rPr>
              <a:t>。</a:t>
            </a:r>
          </a:p>
        </p:txBody>
      </p:sp>
      <p:sp>
        <p:nvSpPr>
          <p:cNvPr id="15" name="矩形: 圆角 139">
            <a:extLst>
              <a:ext uri="{FF2B5EF4-FFF2-40B4-BE49-F238E27FC236}">
                <a16:creationId xmlns:a16="http://schemas.microsoft.com/office/drawing/2014/main" id="{390D1F9B-2A91-378E-9D78-4F60EFF502E1}"/>
              </a:ext>
            </a:extLst>
          </p:cNvPr>
          <p:cNvSpPr/>
          <p:nvPr/>
        </p:nvSpPr>
        <p:spPr>
          <a:xfrm>
            <a:off x="1309941" y="3459126"/>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基本用法</a:t>
            </a:r>
          </a:p>
        </p:txBody>
      </p:sp>
      <p:pic>
        <p:nvPicPr>
          <p:cNvPr id="16" name="图片 15">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11086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7" y="1406568"/>
            <a:ext cx="193856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矩形 9">
            <a:extLst>
              <a:ext uri="{FF2B5EF4-FFF2-40B4-BE49-F238E27FC236}">
                <a16:creationId xmlns:a16="http://schemas.microsoft.com/office/drawing/2014/main" id="{C49064EA-F804-BC14-E703-CDE9B7972A19}"/>
              </a:ext>
            </a:extLst>
          </p:cNvPr>
          <p:cNvSpPr/>
          <p:nvPr/>
        </p:nvSpPr>
        <p:spPr>
          <a:xfrm>
            <a:off x="1359307" y="2925738"/>
            <a:ext cx="9649072" cy="151216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D6635A-0BCE-CA74-FF0C-151A5A316414}"/>
              </a:ext>
            </a:extLst>
          </p:cNvPr>
          <p:cNvSpPr txBox="1"/>
          <p:nvPr/>
        </p:nvSpPr>
        <p:spPr>
          <a:xfrm>
            <a:off x="1458494" y="3095138"/>
            <a:ext cx="8602799" cy="1015663"/>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import </a:t>
            </a:r>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numpy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as np</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arr</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np.array</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([10, 6, 5, 11, 18, 16, 9, 0, 3, 20]) </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arr</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[[0, 1, 5]]</a:t>
            </a:r>
            <a:r>
              <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7" name="下箭头 16"/>
          <p:cNvSpPr/>
          <p:nvPr/>
        </p:nvSpPr>
        <p:spPr>
          <a:xfrm>
            <a:off x="4118583" y="3757257"/>
            <a:ext cx="504056" cy="93667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060836" y="4699237"/>
            <a:ext cx="562975" cy="581057"/>
          </a:xfrm>
          <a:prstGeom prst="rect">
            <a:avLst/>
          </a:prstGeom>
        </p:spPr>
        <p:txBody>
          <a:bodyPr wrap="none">
            <a:spAutoFit/>
          </a:bodyPr>
          <a:lstStyle/>
          <a:p>
            <a:pPr>
              <a:lnSpc>
                <a:spcPct val="150000"/>
              </a:lnSpc>
            </a:pPr>
            <a:r>
              <a:rPr lang="en-US" altLang="zh-CN" b="1" kern="0" dirty="0">
                <a:latin typeface="Microsoft YaHei" panose="020B0503020204020204" pitchFamily="34" charset="-122"/>
                <a:ea typeface="Microsoft YaHei" panose="020B0503020204020204" pitchFamily="34" charset="-122"/>
                <a:cs typeface="宋体" panose="02010600030101010101" pitchFamily="2" charset="-122"/>
              </a:rPr>
              <a:t>10</a:t>
            </a:r>
            <a:endParaRPr lang="zh-CN" altLang="en-US"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9" name="下箭头 18"/>
          <p:cNvSpPr/>
          <p:nvPr/>
        </p:nvSpPr>
        <p:spPr>
          <a:xfrm>
            <a:off x="4652099" y="3757257"/>
            <a:ext cx="504056" cy="93667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717217" y="4699237"/>
            <a:ext cx="373820" cy="581057"/>
          </a:xfrm>
          <a:prstGeom prst="rect">
            <a:avLst/>
          </a:prstGeom>
        </p:spPr>
        <p:txBody>
          <a:bodyPr wrap="none">
            <a:spAutoFit/>
          </a:bodyPr>
          <a:lstStyle/>
          <a:p>
            <a:pPr>
              <a:lnSpc>
                <a:spcPct val="150000"/>
              </a:lnSpc>
            </a:pPr>
            <a:r>
              <a:rPr lang="en-US" altLang="zh-CN" b="1" kern="0" dirty="0">
                <a:latin typeface="Microsoft YaHei" panose="020B0503020204020204" pitchFamily="34" charset="-122"/>
                <a:ea typeface="Microsoft YaHei" panose="020B0503020204020204" pitchFamily="34" charset="-122"/>
                <a:cs typeface="宋体" panose="02010600030101010101" pitchFamily="2" charset="-122"/>
              </a:rPr>
              <a:t>6</a:t>
            </a:r>
            <a:endParaRPr lang="zh-CN" altLang="en-US"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1" name="下箭头 20"/>
          <p:cNvSpPr/>
          <p:nvPr/>
        </p:nvSpPr>
        <p:spPr>
          <a:xfrm>
            <a:off x="6850744" y="3757257"/>
            <a:ext cx="504056" cy="936672"/>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21284" y="4699237"/>
            <a:ext cx="562975" cy="581057"/>
          </a:xfrm>
          <a:prstGeom prst="rect">
            <a:avLst/>
          </a:prstGeom>
        </p:spPr>
        <p:txBody>
          <a:bodyPr wrap="none">
            <a:spAutoFit/>
          </a:bodyPr>
          <a:lstStyle/>
          <a:p>
            <a:pPr>
              <a:lnSpc>
                <a:spcPct val="150000"/>
              </a:lnSpc>
            </a:pPr>
            <a:r>
              <a:rPr lang="en-US" altLang="zh-CN" b="1" kern="0" dirty="0">
                <a:latin typeface="Microsoft YaHei" panose="020B0503020204020204" pitchFamily="34" charset="-122"/>
                <a:ea typeface="Microsoft YaHei" panose="020B0503020204020204" pitchFamily="34" charset="-122"/>
                <a:cs typeface="宋体" panose="02010600030101010101" pitchFamily="2" charset="-122"/>
              </a:rPr>
              <a:t>16</a:t>
            </a:r>
            <a:endParaRPr lang="zh-CN" altLang="en-US"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2" name="文本框 11">
            <a:extLst>
              <a:ext uri="{FF2B5EF4-FFF2-40B4-BE49-F238E27FC236}">
                <a16:creationId xmlns:a16="http://schemas.microsoft.com/office/drawing/2014/main" id="{44D2FD6C-003F-F869-7647-9C0767F43D17}"/>
              </a:ext>
            </a:extLst>
          </p:cNvPr>
          <p:cNvSpPr txBox="1"/>
          <p:nvPr/>
        </p:nvSpPr>
        <p:spPr>
          <a:xfrm>
            <a:off x="1355884" y="2327064"/>
            <a:ext cx="4363695"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1.</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rPr>
              <a:t>使用花式索引操作一维数组</a:t>
            </a:r>
            <a:endParaRPr lang="zh-CN" altLang="en-US" b="1" dirty="0">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3111205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矩形 9">
            <a:extLst>
              <a:ext uri="{FF2B5EF4-FFF2-40B4-BE49-F238E27FC236}">
                <a16:creationId xmlns:a16="http://schemas.microsoft.com/office/drawing/2014/main" id="{C49064EA-F804-BC14-E703-CDE9B7972A19}"/>
              </a:ext>
            </a:extLst>
          </p:cNvPr>
          <p:cNvSpPr/>
          <p:nvPr/>
        </p:nvSpPr>
        <p:spPr>
          <a:xfrm>
            <a:off x="1359307" y="3573810"/>
            <a:ext cx="4951923" cy="89892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D6635A-0BCE-CA74-FF0C-151A5A316414}"/>
              </a:ext>
            </a:extLst>
          </p:cNvPr>
          <p:cNvSpPr txBox="1"/>
          <p:nvPr/>
        </p:nvSpPr>
        <p:spPr>
          <a:xfrm>
            <a:off x="1458495" y="3823217"/>
            <a:ext cx="4852736" cy="400110"/>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 4]]</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pic>
        <p:nvPicPr>
          <p:cNvPr id="12" name="图片 11"/>
          <p:cNvPicPr/>
          <p:nvPr/>
        </p:nvPicPr>
        <p:blipFill rotWithShape="1">
          <a:blip r:embed="rId3"/>
          <a:srcRect r="51942"/>
          <a:stretch/>
        </p:blipFill>
        <p:spPr>
          <a:xfrm>
            <a:off x="7535366" y="2349674"/>
            <a:ext cx="3096344" cy="3495040"/>
          </a:xfrm>
          <a:prstGeom prst="rect">
            <a:avLst/>
          </a:prstGeom>
        </p:spPr>
      </p:pic>
      <p:sp>
        <p:nvSpPr>
          <p:cNvPr id="7" name="矩形: 圆角 139">
            <a:extLst>
              <a:ext uri="{FF2B5EF4-FFF2-40B4-BE49-F238E27FC236}">
                <a16:creationId xmlns:a16="http://schemas.microsoft.com/office/drawing/2014/main" id="{C5854BD2-95A8-2615-D778-3A061C808512}"/>
              </a:ext>
            </a:extLst>
          </p:cNvPr>
          <p:cNvSpPr/>
          <p:nvPr/>
        </p:nvSpPr>
        <p:spPr>
          <a:xfrm>
            <a:off x="1276317" y="1406568"/>
            <a:ext cx="193856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8" name="文本框 7">
            <a:extLst>
              <a:ext uri="{FF2B5EF4-FFF2-40B4-BE49-F238E27FC236}">
                <a16:creationId xmlns:a16="http://schemas.microsoft.com/office/drawing/2014/main" id="{44D2FD6C-003F-F869-7647-9C0767F43D17}"/>
              </a:ext>
            </a:extLst>
          </p:cNvPr>
          <p:cNvSpPr txBox="1"/>
          <p:nvPr/>
        </p:nvSpPr>
        <p:spPr>
          <a:xfrm>
            <a:off x="1359307" y="2987441"/>
            <a:ext cx="4363695"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rPr>
              <a:t>使用花式索引操作二维数组</a:t>
            </a:r>
          </a:p>
        </p:txBody>
      </p:sp>
    </p:spTree>
    <p:extLst>
      <p:ext uri="{BB962C8B-B14F-4D97-AF65-F5344CB8AC3E}">
        <p14:creationId xmlns:p14="http://schemas.microsoft.com/office/powerpoint/2010/main" val="42614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C49064EA-F804-BC14-E703-CDE9B7972A19}"/>
              </a:ext>
            </a:extLst>
          </p:cNvPr>
          <p:cNvSpPr/>
          <p:nvPr/>
        </p:nvSpPr>
        <p:spPr>
          <a:xfrm>
            <a:off x="1359307" y="4653930"/>
            <a:ext cx="5527987" cy="84968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4D6635A-0BCE-CA74-FF0C-151A5A316414}"/>
              </a:ext>
            </a:extLst>
          </p:cNvPr>
          <p:cNvSpPr txBox="1"/>
          <p:nvPr/>
        </p:nvSpPr>
        <p:spPr>
          <a:xfrm>
            <a:off x="1458495" y="4878716"/>
            <a:ext cx="5212775" cy="400110"/>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arr2d</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[[1,4], [2, 3]]</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3" name="文本框 12">
            <a:extLst>
              <a:ext uri="{FF2B5EF4-FFF2-40B4-BE49-F238E27FC236}">
                <a16:creationId xmlns:a16="http://schemas.microsoft.com/office/drawing/2014/main" id="{ADBFC901-DC72-117B-8B4E-11B70FB484B6}"/>
              </a:ext>
            </a:extLst>
          </p:cNvPr>
          <p:cNvSpPr txBox="1"/>
          <p:nvPr/>
        </p:nvSpPr>
        <p:spPr>
          <a:xfrm>
            <a:off x="1359307" y="2793191"/>
            <a:ext cx="5527987" cy="1705403"/>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800" dirty="0"/>
              <a:t>如果想要访问二维数组中的部分元素，而不是整行元素，则需要通过两个花式索引完成，其中</a:t>
            </a:r>
            <a:r>
              <a:rPr lang="zh-CN" altLang="zh-CN" sz="1800" dirty="0">
                <a:solidFill>
                  <a:srgbClr val="1369B2"/>
                </a:solidFill>
              </a:rPr>
              <a:t>第一个花式索引中的整数会被作为行索引</a:t>
            </a:r>
            <a:r>
              <a:rPr lang="zh-CN" altLang="zh-CN" sz="1800" dirty="0"/>
              <a:t>，</a:t>
            </a:r>
            <a:r>
              <a:rPr lang="zh-CN" altLang="zh-CN" sz="1800" dirty="0">
                <a:solidFill>
                  <a:srgbClr val="1369B2"/>
                </a:solidFill>
              </a:rPr>
              <a:t>第二个花式索引中的整数会被作为列索引</a:t>
            </a:r>
            <a:r>
              <a:rPr lang="zh-CN" altLang="zh-CN" sz="1800" dirty="0"/>
              <a:t>。</a:t>
            </a:r>
            <a:endParaRPr lang="en-US" altLang="zh-CN" sz="1800" dirty="0"/>
          </a:p>
        </p:txBody>
      </p:sp>
      <p:pic>
        <p:nvPicPr>
          <p:cNvPr id="10" name="图片 9"/>
          <p:cNvPicPr/>
          <p:nvPr/>
        </p:nvPicPr>
        <p:blipFill rotWithShape="1">
          <a:blip r:embed="rId3"/>
          <a:srcRect l="49906"/>
          <a:stretch/>
        </p:blipFill>
        <p:spPr>
          <a:xfrm>
            <a:off x="7679382" y="2333981"/>
            <a:ext cx="3384376" cy="3664925"/>
          </a:xfrm>
          <a:prstGeom prst="rect">
            <a:avLst/>
          </a:prstGeom>
        </p:spPr>
      </p:pic>
      <p:sp>
        <p:nvSpPr>
          <p:cNvPr id="8" name="矩形: 圆角 139">
            <a:extLst>
              <a:ext uri="{FF2B5EF4-FFF2-40B4-BE49-F238E27FC236}">
                <a16:creationId xmlns:a16="http://schemas.microsoft.com/office/drawing/2014/main" id="{C5854BD2-95A8-2615-D778-3A061C808512}"/>
              </a:ext>
            </a:extLst>
          </p:cNvPr>
          <p:cNvSpPr/>
          <p:nvPr/>
        </p:nvSpPr>
        <p:spPr>
          <a:xfrm>
            <a:off x="1276317" y="1406568"/>
            <a:ext cx="193856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示例</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文本框 10">
            <a:extLst>
              <a:ext uri="{FF2B5EF4-FFF2-40B4-BE49-F238E27FC236}">
                <a16:creationId xmlns:a16="http://schemas.microsoft.com/office/drawing/2014/main" id="{44D2FD6C-003F-F869-7647-9C0767F43D17}"/>
              </a:ext>
            </a:extLst>
          </p:cNvPr>
          <p:cNvSpPr txBox="1"/>
          <p:nvPr/>
        </p:nvSpPr>
        <p:spPr>
          <a:xfrm>
            <a:off x="1359307" y="2248049"/>
            <a:ext cx="4363695" cy="461665"/>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a:t>
            </a:r>
            <a:r>
              <a:rPr lang="zh-CN" altLang="en-US" b="1" dirty="0">
                <a:latin typeface="黑体" panose="02010609060101010101" pitchFamily="49" charset="-122"/>
                <a:ea typeface="黑体" panose="02010609060101010101" pitchFamily="49" charset="-122"/>
                <a:cs typeface="+mn-ea"/>
                <a:sym typeface="+mn-lt"/>
              </a:rPr>
              <a:t> </a:t>
            </a:r>
            <a:r>
              <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rPr>
              <a:t>使用花式索引操作二维数组</a:t>
            </a:r>
          </a:p>
        </p:txBody>
      </p:sp>
    </p:spTree>
    <p:extLst>
      <p:ext uri="{BB962C8B-B14F-4D97-AF65-F5344CB8AC3E}">
        <p14:creationId xmlns:p14="http://schemas.microsoft.com/office/powerpoint/2010/main" val="3163091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花式索引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C5854BD2-95A8-2615-D778-3A061C808512}"/>
              </a:ext>
            </a:extLst>
          </p:cNvPr>
          <p:cNvSpPr/>
          <p:nvPr/>
        </p:nvSpPr>
        <p:spPr>
          <a:xfrm>
            <a:off x="1276318" y="1406568"/>
            <a:ext cx="244262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注意事项</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p:cNvSpPr/>
          <p:nvPr/>
        </p:nvSpPr>
        <p:spPr>
          <a:xfrm>
            <a:off x="4316225" y="3428024"/>
            <a:ext cx="6675526" cy="1477328"/>
          </a:xfrm>
          <a:prstGeom prst="rect">
            <a:avLst/>
          </a:prstGeom>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当使用两个花式索引访问二维数组时，两个花式索引对应</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数组或列表的长度</a:t>
            </a:r>
            <a:r>
              <a:rPr lang="zh-CN" altLang="en-US"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是</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相等的</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，并且</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长度不能超过二维数组中相应轴上的元素数量</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，否则会出现索引异常。</a:t>
            </a:r>
          </a:p>
        </p:txBody>
      </p:sp>
      <p:grpSp>
        <p:nvGrpSpPr>
          <p:cNvPr id="12"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4"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6"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7"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8"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9"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5"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Tree>
    <p:extLst>
      <p:ext uri="{BB962C8B-B14F-4D97-AF65-F5344CB8AC3E}">
        <p14:creationId xmlns:p14="http://schemas.microsoft.com/office/powerpoint/2010/main" val="1285743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布尔索引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239480" y="3746576"/>
            <a:ext cx="4150120" cy="923330"/>
          </a:xfrm>
          <a:prstGeom prst="rect">
            <a:avLst/>
          </a:prstGeom>
        </p:spPr>
        <p:txBody>
          <a:bodyPr wrap="square">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布尔索引的使用</a:t>
            </a:r>
            <a:r>
              <a:rPr lang="zh-CN" altLang="en-US" sz="1800" dirty="0">
                <a:solidFill>
                  <a:srgbClr val="595959"/>
                </a:solidFill>
                <a:latin typeface="微软雅黑" panose="020B0503020204020204" pitchFamily="34" charset="-122"/>
                <a:ea typeface="微软雅黑" panose="020B0503020204020204" pitchFamily="34" charset="-122"/>
                <a:cs typeface="+mn-ea"/>
              </a:rPr>
              <a:t>，能够熟练通过布尔索引获取数组中符合条件的的元素</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858795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9.4.4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布尔索引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8A94A71B-0DDC-9662-2B12-E7ED94C37C44}"/>
              </a:ext>
            </a:extLst>
          </p:cNvPr>
          <p:cNvSpPr txBox="1"/>
          <p:nvPr/>
        </p:nvSpPr>
        <p:spPr>
          <a:xfrm>
            <a:off x="1414685" y="2076763"/>
            <a:ext cx="6591999" cy="45890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dirty="0"/>
              <a:t>布尔索引指的是</a:t>
            </a:r>
            <a:r>
              <a:rPr lang="zh-CN" altLang="zh-CN" dirty="0">
                <a:solidFill>
                  <a:srgbClr val="1369B2"/>
                </a:solidFill>
              </a:rPr>
              <a:t>将一个布尔数组或布尔列表作为数组索引</a:t>
            </a:r>
            <a:r>
              <a:rPr lang="zh-CN" altLang="zh-CN" dirty="0"/>
              <a:t>。</a:t>
            </a:r>
            <a:endParaRPr lang="en-US" altLang="zh-CN" dirty="0"/>
          </a:p>
        </p:txBody>
      </p:sp>
      <p:sp>
        <p:nvSpPr>
          <p:cNvPr id="11" name="矩形: 圆角 139">
            <a:extLst>
              <a:ext uri="{FF2B5EF4-FFF2-40B4-BE49-F238E27FC236}">
                <a16:creationId xmlns:a16="http://schemas.microsoft.com/office/drawing/2014/main" id="{C5854BD2-95A8-2615-D778-3A061C808512}"/>
              </a:ext>
            </a:extLst>
          </p:cNvPr>
          <p:cNvSpPr/>
          <p:nvPr/>
        </p:nvSpPr>
        <p:spPr>
          <a:xfrm>
            <a:off x="1276318" y="1277673"/>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12" name="文本框 11">
            <a:extLst>
              <a:ext uri="{FF2B5EF4-FFF2-40B4-BE49-F238E27FC236}">
                <a16:creationId xmlns:a16="http://schemas.microsoft.com/office/drawing/2014/main" id="{D88371D0-2D6B-88C7-C1F4-7ADC099113E9}"/>
              </a:ext>
            </a:extLst>
          </p:cNvPr>
          <p:cNvSpPr txBox="1"/>
          <p:nvPr/>
        </p:nvSpPr>
        <p:spPr>
          <a:xfrm>
            <a:off x="1309941" y="3639685"/>
            <a:ext cx="6696744" cy="1289905"/>
          </a:xfrm>
          <a:prstGeom prst="rect">
            <a:avLst/>
          </a:prstGeom>
          <a:noFill/>
        </p:spPr>
        <p:txBody>
          <a:bodyPr wrap="square">
            <a:spAutoFit/>
          </a:bodyPr>
          <a:lstStyle>
            <a:defPPr>
              <a:defRPr lang="zh-CN"/>
            </a:defPPr>
            <a:lvl1pPr indent="0">
              <a:lnSpc>
                <a:spcPct val="150000"/>
              </a:lnSpc>
              <a:defRPr sz="2000" kern="0">
                <a:solidFill>
                  <a:srgbClr val="1369B2"/>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zh-CN" sz="1800" dirty="0">
                <a:solidFill>
                  <a:srgbClr val="595959"/>
                </a:solidFill>
              </a:rPr>
              <a:t>当使用布尔索引访问一维数组时，会将一维数组中与布尔数组或布尔列表位置相同的元素进行匹配，并</a:t>
            </a:r>
            <a:r>
              <a:rPr lang="zh-CN" altLang="zh-CN" sz="1800" dirty="0"/>
              <a:t>返回布尔数组或布尔列表中与</a:t>
            </a:r>
            <a:r>
              <a:rPr lang="en-US" altLang="zh-CN" sz="1800" dirty="0"/>
              <a:t>True</a:t>
            </a:r>
            <a:r>
              <a:rPr lang="zh-CN" altLang="zh-CN" sz="1800" dirty="0"/>
              <a:t>位置对应的元素</a:t>
            </a:r>
            <a:r>
              <a:rPr lang="zh-CN" altLang="zh-CN" sz="1800" dirty="0">
                <a:solidFill>
                  <a:srgbClr val="595959"/>
                </a:solidFill>
              </a:rPr>
              <a:t>。</a:t>
            </a:r>
          </a:p>
        </p:txBody>
      </p:sp>
      <p:sp>
        <p:nvSpPr>
          <p:cNvPr id="13" name="矩形: 圆角 139">
            <a:extLst>
              <a:ext uri="{FF2B5EF4-FFF2-40B4-BE49-F238E27FC236}">
                <a16:creationId xmlns:a16="http://schemas.microsoft.com/office/drawing/2014/main" id="{390D1F9B-2A91-378E-9D78-4F60EFF502E1}"/>
              </a:ext>
            </a:extLst>
          </p:cNvPr>
          <p:cNvSpPr/>
          <p:nvPr/>
        </p:nvSpPr>
        <p:spPr>
          <a:xfrm>
            <a:off x="1309941" y="2909476"/>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基本用法</a:t>
            </a:r>
          </a:p>
        </p:txBody>
      </p:sp>
      <p:pic>
        <p:nvPicPr>
          <p:cNvPr id="14" name="图片 13">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
        <p:nvSpPr>
          <p:cNvPr id="15" name="矩形 14"/>
          <p:cNvSpPr/>
          <p:nvPr/>
        </p:nvSpPr>
        <p:spPr>
          <a:xfrm>
            <a:off x="1313364" y="5126652"/>
            <a:ext cx="6510034" cy="1156855"/>
          </a:xfrm>
          <a:prstGeom prst="rect">
            <a:avLst/>
          </a:prstGeom>
          <a:ln w="19050">
            <a:noFill/>
            <a:prstDash val="sysDot"/>
          </a:ln>
        </p:spPr>
        <p:txBody>
          <a:bodyPr wrap="square">
            <a:spAutoFit/>
          </a:bodyPr>
          <a:lstStyle/>
          <a:p>
            <a:pPr>
              <a:lnSpc>
                <a:spcPct val="150000"/>
              </a:lnSpc>
            </a:pPr>
            <a:r>
              <a:rPr lang="en-US"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zh-C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布尔数组或布尔列表的长度必须与被索引轴的长度一致。</a:t>
            </a:r>
            <a:endParaRPr lang="en-US"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zh-C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布尔数组可以是自己手动创建的，也可以是数组与某个数通过比较运算符或逻辑运算符进行运算后的结果。</a:t>
            </a:r>
          </a:p>
        </p:txBody>
      </p:sp>
    </p:spTree>
    <p:extLst>
      <p:ext uri="{BB962C8B-B14F-4D97-AF65-F5344CB8AC3E}">
        <p14:creationId xmlns:p14="http://schemas.microsoft.com/office/powerpoint/2010/main" val="284974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数组的算术运算</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9.5</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13575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49674"/>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认识</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NumPy</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841196" y="1730243"/>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创建数组</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数组的数据类型</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6927"/>
            <a:ext cx="5142331" cy="613062"/>
            <a:chOff x="4315150" y="3035884"/>
            <a:chExt cx="3857250" cy="540057"/>
          </a:xfrm>
        </p:grpSpPr>
        <p:sp>
          <p:nvSpPr>
            <p:cNvPr id="71" name="矩形 70"/>
            <p:cNvSpPr/>
            <p:nvPr/>
          </p:nvSpPr>
          <p:spPr>
            <a:xfrm>
              <a:off x="4841196" y="3118548"/>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数组的索引和切片</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形状相同的数组间的算术运算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746576"/>
            <a:ext cx="3843331"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形状相同的</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数组的算术运算</a:t>
            </a:r>
            <a:r>
              <a:rPr lang="zh-CN" altLang="zh-CN" sz="1800" dirty="0">
                <a:solidFill>
                  <a:srgbClr val="595959"/>
                </a:solidFill>
                <a:latin typeface="微软雅黑" panose="020B0503020204020204" pitchFamily="34" charset="-122"/>
                <a:ea typeface="微软雅黑" panose="020B0503020204020204" pitchFamily="34" charset="-122"/>
                <a:cs typeface="+mn-ea"/>
              </a:rPr>
              <a:t>，能够实现</a:t>
            </a:r>
            <a:r>
              <a:rPr lang="zh-CN" altLang="en-US" sz="1800" dirty="0">
                <a:solidFill>
                  <a:srgbClr val="595959"/>
                </a:solidFill>
                <a:latin typeface="微软雅黑" panose="020B0503020204020204" pitchFamily="34" charset="-122"/>
                <a:ea typeface="微软雅黑" panose="020B0503020204020204" pitchFamily="34" charset="-122"/>
                <a:cs typeface="+mn-ea"/>
              </a:rPr>
              <a:t>形状相同的</a:t>
            </a:r>
            <a:r>
              <a:rPr lang="zh-CN" altLang="zh-CN" sz="1800" dirty="0">
                <a:solidFill>
                  <a:srgbClr val="595959"/>
                </a:solidFill>
                <a:latin typeface="微软雅黑" panose="020B0503020204020204" pitchFamily="34" charset="-122"/>
                <a:ea typeface="微软雅黑" panose="020B0503020204020204" pitchFamily="34" charset="-122"/>
                <a:cs typeface="+mn-ea"/>
              </a:rPr>
              <a:t>数组</a:t>
            </a:r>
            <a:r>
              <a:rPr lang="zh-CN" altLang="en-US" sz="1800" dirty="0">
                <a:solidFill>
                  <a:srgbClr val="595959"/>
                </a:solidFill>
                <a:latin typeface="微软雅黑" panose="020B0503020204020204" pitchFamily="34" charset="-122"/>
                <a:ea typeface="微软雅黑" panose="020B0503020204020204" pitchFamily="34" charset="-122"/>
                <a:cs typeface="+mn-ea"/>
              </a:rPr>
              <a:t>的</a:t>
            </a:r>
            <a:r>
              <a:rPr lang="zh-CN" altLang="zh-CN" sz="1800" dirty="0">
                <a:solidFill>
                  <a:srgbClr val="595959"/>
                </a:solidFill>
                <a:latin typeface="微软雅黑" panose="020B0503020204020204" pitchFamily="34" charset="-122"/>
                <a:ea typeface="微软雅黑" panose="020B0503020204020204" pitchFamily="34" charset="-122"/>
                <a:cs typeface="+mn-ea"/>
              </a:rPr>
              <a:t>算术运算</a:t>
            </a: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35712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形状相同的数组间的算术运算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BC00147-0E30-7F88-5295-3B61DE58CAA1}"/>
              </a:ext>
            </a:extLst>
          </p:cNvPr>
          <p:cNvSpPr txBox="1"/>
          <p:nvPr/>
        </p:nvSpPr>
        <p:spPr>
          <a:xfrm>
            <a:off x="1702718" y="1989634"/>
            <a:ext cx="8828740"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a:t>
            </a: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中，形状相同的数组之间进行任何算术运算时都会应用到元素级，即将</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位置相同的元素进行算术运算</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，所得的运算结果组成一个新的数组。</a:t>
            </a:r>
          </a:p>
        </p:txBody>
      </p:sp>
      <p:pic>
        <p:nvPicPr>
          <p:cNvPr id="12" name="图片 11"/>
          <p:cNvPicPr/>
          <p:nvPr/>
        </p:nvPicPr>
        <p:blipFill>
          <a:blip r:embed="rId3"/>
          <a:stretch>
            <a:fillRect/>
          </a:stretch>
        </p:blipFill>
        <p:spPr>
          <a:xfrm>
            <a:off x="1706860" y="3141762"/>
            <a:ext cx="8568952" cy="2446120"/>
          </a:xfrm>
          <a:prstGeom prst="rect">
            <a:avLst/>
          </a:prstGeom>
        </p:spPr>
      </p:pic>
    </p:spTree>
    <p:extLst>
      <p:ext uri="{BB962C8B-B14F-4D97-AF65-F5344CB8AC3E}">
        <p14:creationId xmlns:p14="http://schemas.microsoft.com/office/powerpoint/2010/main" val="1287583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形状不同的数组间的算术运算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746576"/>
            <a:ext cx="3843331"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1369B2"/>
                </a:solidFill>
                <a:latin typeface="微软雅黑" panose="020B0503020204020204" pitchFamily="34" charset="-122"/>
                <a:ea typeface="微软雅黑" panose="020B0503020204020204" pitchFamily="34" charset="-122"/>
                <a:cs typeface="+mn-ea"/>
              </a:rPr>
              <a:t>形状不同的</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数组的算术运算</a:t>
            </a:r>
            <a:r>
              <a:rPr lang="zh-CN" altLang="zh-CN" sz="1800" dirty="0">
                <a:solidFill>
                  <a:srgbClr val="595959"/>
                </a:solidFill>
                <a:latin typeface="微软雅黑" panose="020B0503020204020204" pitchFamily="34" charset="-122"/>
                <a:ea typeface="微软雅黑" panose="020B0503020204020204" pitchFamily="34" charset="-122"/>
                <a:cs typeface="+mn-ea"/>
              </a:rPr>
              <a:t>，能够实现</a:t>
            </a:r>
            <a:r>
              <a:rPr lang="zh-CN" altLang="en-US" sz="1800" dirty="0">
                <a:solidFill>
                  <a:srgbClr val="595959"/>
                </a:solidFill>
                <a:latin typeface="微软雅黑" panose="020B0503020204020204" pitchFamily="34" charset="-122"/>
                <a:ea typeface="微软雅黑" panose="020B0503020204020204" pitchFamily="34" charset="-122"/>
                <a:cs typeface="+mn-ea"/>
              </a:rPr>
              <a:t>形状不同的</a:t>
            </a:r>
            <a:r>
              <a:rPr lang="zh-CN" altLang="zh-CN" sz="1800" dirty="0">
                <a:solidFill>
                  <a:srgbClr val="595959"/>
                </a:solidFill>
                <a:latin typeface="微软雅黑" panose="020B0503020204020204" pitchFamily="34" charset="-122"/>
                <a:ea typeface="微软雅黑" panose="020B0503020204020204" pitchFamily="34" charset="-122"/>
                <a:cs typeface="+mn-ea"/>
              </a:rPr>
              <a:t>数组</a:t>
            </a:r>
            <a:r>
              <a:rPr lang="zh-CN" altLang="en-US" sz="1800" dirty="0">
                <a:solidFill>
                  <a:srgbClr val="595959"/>
                </a:solidFill>
                <a:latin typeface="微软雅黑" panose="020B0503020204020204" pitchFamily="34" charset="-122"/>
                <a:ea typeface="微软雅黑" panose="020B0503020204020204" pitchFamily="34" charset="-122"/>
                <a:cs typeface="+mn-ea"/>
              </a:rPr>
              <a:t>的</a:t>
            </a:r>
            <a:r>
              <a:rPr lang="zh-CN" altLang="zh-CN" sz="1800" dirty="0">
                <a:solidFill>
                  <a:srgbClr val="595959"/>
                </a:solidFill>
                <a:latin typeface="微软雅黑" panose="020B0503020204020204" pitchFamily="34" charset="-122"/>
                <a:ea typeface="微软雅黑" panose="020B0503020204020204" pitchFamily="34" charset="-122"/>
                <a:cs typeface="+mn-ea"/>
              </a:rPr>
              <a:t>算术运算</a:t>
            </a: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417563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形状不同的数组间的算术运算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BC00147-0E30-7F88-5295-3B61DE58CAA1}"/>
              </a:ext>
            </a:extLst>
          </p:cNvPr>
          <p:cNvSpPr txBox="1"/>
          <p:nvPr/>
        </p:nvSpPr>
        <p:spPr>
          <a:xfrm>
            <a:off x="5087094" y="2637706"/>
            <a:ext cx="5832648" cy="25853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在</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中，形状不同的数组在执行算术计算时可能会</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触发广播机制</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，该机制会对参与运算的数组进行扩展，使扩展后的数组具有相同的形状，这样就可以对数组进行算术运算了。</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不过，并非所有的数组进行算术运算都会触发广播机制，这主要取决于</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数组的形状是否兼容</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1"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383238" y="5446018"/>
            <a:ext cx="3877985" cy="584775"/>
          </a:xfrm>
          <a:prstGeom prst="rect">
            <a:avLst/>
          </a:prstGeom>
          <a:noFill/>
        </p:spPr>
        <p:txBody>
          <a:bodyPr wrap="non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什么是形状兼容呢？</a:t>
            </a:r>
          </a:p>
        </p:txBody>
      </p:sp>
    </p:spTree>
    <p:extLst>
      <p:ext uri="{BB962C8B-B14F-4D97-AF65-F5344CB8AC3E}">
        <p14:creationId xmlns:p14="http://schemas.microsoft.com/office/powerpoint/2010/main" val="2587814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形状不同的数组间的算术运算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244262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形状兼容</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ADBFC901-DC72-117B-8B4E-11B70FB484B6}"/>
              </a:ext>
            </a:extLst>
          </p:cNvPr>
          <p:cNvSpPr txBox="1"/>
          <p:nvPr/>
        </p:nvSpPr>
        <p:spPr>
          <a:xfrm>
            <a:off x="1359307" y="2541451"/>
            <a:ext cx="5455979" cy="300082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zh-CN" altLang="zh-CN" sz="1800" dirty="0"/>
              <a:t>以两个数组为例，这两个数组的形状右对齐，之后沿着从右向左的顺序逐个比较同一纬度是否满足以下任意一种情况：</a:t>
            </a:r>
            <a:endParaRPr lang="en-US" altLang="zh-CN" sz="1800" dirty="0"/>
          </a:p>
          <a:p>
            <a:pPr marL="0" indent="0">
              <a:buNone/>
            </a:pPr>
            <a:r>
              <a:rPr lang="zh-CN" altLang="zh-CN" sz="1800" dirty="0">
                <a:solidFill>
                  <a:srgbClr val="1369B2"/>
                </a:solidFill>
              </a:rPr>
              <a:t>（</a:t>
            </a:r>
            <a:r>
              <a:rPr lang="en-US" altLang="zh-CN" sz="1800" dirty="0">
                <a:solidFill>
                  <a:srgbClr val="1369B2"/>
                </a:solidFill>
              </a:rPr>
              <a:t>1</a:t>
            </a:r>
            <a:r>
              <a:rPr lang="zh-CN" altLang="zh-CN" sz="1800" dirty="0">
                <a:solidFill>
                  <a:srgbClr val="1369B2"/>
                </a:solidFill>
              </a:rPr>
              <a:t>）维度相等。</a:t>
            </a:r>
          </a:p>
          <a:p>
            <a:pPr marL="0" indent="0">
              <a:buNone/>
            </a:pPr>
            <a:r>
              <a:rPr lang="zh-CN" altLang="zh-CN" sz="1800" dirty="0">
                <a:solidFill>
                  <a:srgbClr val="1369B2"/>
                </a:solidFill>
              </a:rPr>
              <a:t>（</a:t>
            </a:r>
            <a:r>
              <a:rPr lang="en-US" altLang="zh-CN" sz="1800" dirty="0">
                <a:solidFill>
                  <a:srgbClr val="1369B2"/>
                </a:solidFill>
              </a:rPr>
              <a:t>2</a:t>
            </a:r>
            <a:r>
              <a:rPr lang="zh-CN" altLang="zh-CN" sz="1800" dirty="0">
                <a:solidFill>
                  <a:srgbClr val="1369B2"/>
                </a:solidFill>
              </a:rPr>
              <a:t>）有一方维度为</a:t>
            </a:r>
            <a:r>
              <a:rPr lang="en-US" altLang="zh-CN" sz="1800" dirty="0">
                <a:solidFill>
                  <a:srgbClr val="1369B2"/>
                </a:solidFill>
              </a:rPr>
              <a:t>1</a:t>
            </a:r>
            <a:r>
              <a:rPr lang="zh-CN" altLang="zh-CN" sz="1800" dirty="0">
                <a:solidFill>
                  <a:srgbClr val="1369B2"/>
                </a:solidFill>
              </a:rPr>
              <a:t>。</a:t>
            </a:r>
          </a:p>
          <a:p>
            <a:pPr marL="0" indent="0">
              <a:buNone/>
            </a:pPr>
            <a:r>
              <a:rPr lang="zh-CN" altLang="zh-CN" sz="1800" dirty="0"/>
              <a:t>如果数组的形状的每个维度都满足上述任意一种情况，说明两个数组的形状兼容。</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7334" y="1845618"/>
            <a:ext cx="4392488" cy="4392488"/>
          </a:xfrm>
          <a:prstGeom prst="rect">
            <a:avLst/>
          </a:prstGeom>
        </p:spPr>
      </p:pic>
    </p:spTree>
    <p:extLst>
      <p:ext uri="{BB962C8B-B14F-4D97-AF65-F5344CB8AC3E}">
        <p14:creationId xmlns:p14="http://schemas.microsoft.com/office/powerpoint/2010/main" val="3727370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形状不同的数组间的算术运算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形状兼容示例</a:t>
            </a:r>
            <a:endParaRPr lang="zh-CN" altLang="en-US" sz="2400"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矩形 6">
            <a:extLst>
              <a:ext uri="{FF2B5EF4-FFF2-40B4-BE49-F238E27FC236}">
                <a16:creationId xmlns:a16="http://schemas.microsoft.com/office/drawing/2014/main" id="{C49064EA-F804-BC14-E703-CDE9B7972A19}"/>
              </a:ext>
            </a:extLst>
          </p:cNvPr>
          <p:cNvSpPr/>
          <p:nvPr/>
        </p:nvSpPr>
        <p:spPr>
          <a:xfrm>
            <a:off x="910630" y="2997746"/>
            <a:ext cx="4608513" cy="216024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4D6635A-0BCE-CA74-FF0C-151A5A316414}"/>
              </a:ext>
            </a:extLst>
          </p:cNvPr>
          <p:cNvSpPr txBox="1"/>
          <p:nvPr/>
        </p:nvSpPr>
        <p:spPr>
          <a:xfrm>
            <a:off x="1009819" y="3462022"/>
            <a:ext cx="4509324" cy="1323439"/>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       (2d array): 5 x </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4</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B       (1d array):     </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4</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Result  (2d array): 5 x 4</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 name="矩形 8">
            <a:extLst>
              <a:ext uri="{FF2B5EF4-FFF2-40B4-BE49-F238E27FC236}">
                <a16:creationId xmlns:a16="http://schemas.microsoft.com/office/drawing/2014/main" id="{C49064EA-F804-BC14-E703-CDE9B7972A19}"/>
              </a:ext>
            </a:extLst>
          </p:cNvPr>
          <p:cNvSpPr/>
          <p:nvPr/>
        </p:nvSpPr>
        <p:spPr>
          <a:xfrm>
            <a:off x="5807174" y="2997746"/>
            <a:ext cx="5688632" cy="216024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4D6635A-0BCE-CA74-FF0C-151A5A316414}"/>
              </a:ext>
            </a:extLst>
          </p:cNvPr>
          <p:cNvSpPr txBox="1"/>
          <p:nvPr/>
        </p:nvSpPr>
        <p:spPr>
          <a:xfrm>
            <a:off x="5906361" y="3462022"/>
            <a:ext cx="5373421" cy="1323439"/>
          </a:xfrm>
          <a:prstGeom prst="rect">
            <a:avLst/>
          </a:prstGeom>
          <a:noFill/>
        </p:spPr>
        <p:txBody>
          <a:bodyPr wrap="square">
            <a:spAutoFit/>
          </a:bodyPr>
          <a:lstStyle/>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C      (4d array): 8 x </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x 6 x </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a:t>
            </a:r>
            <a:endParaRPr lang="zh-CN"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D      (3d array):     7 x </a:t>
            </a:r>
            <a:r>
              <a:rPr lang="en-US" altLang="zh-CN" sz="20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1</a:t>
            </a:r>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x 5</a:t>
            </a:r>
          </a:p>
          <a:p>
            <a:pPr indent="228600"/>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US"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rPr>
              <a:t>Result (4d array): 8 x 7 x 6 x 5</a:t>
            </a:r>
            <a:endParaRPr lang="zh-CN" altLang="zh-CN" sz="20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1" name="矩形 10">
            <a:extLst>
              <a:ext uri="{FF2B5EF4-FFF2-40B4-BE49-F238E27FC236}">
                <a16:creationId xmlns:a16="http://schemas.microsoft.com/office/drawing/2014/main" id="{756414D1-D911-A13C-BC8F-24188CC01AFD}"/>
              </a:ext>
            </a:extLst>
          </p:cNvPr>
          <p:cNvSpPr/>
          <p:nvPr/>
        </p:nvSpPr>
        <p:spPr>
          <a:xfrm>
            <a:off x="4871070" y="3357787"/>
            <a:ext cx="432047" cy="864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肘形连接符 11">
            <a:extLst>
              <a:ext uri="{FF2B5EF4-FFF2-40B4-BE49-F238E27FC236}">
                <a16:creationId xmlns:a16="http://schemas.microsoft.com/office/drawing/2014/main" id="{BF11C7E6-CFED-63F5-D69E-BA42DA269FCC}"/>
              </a:ext>
            </a:extLst>
          </p:cNvPr>
          <p:cNvCxnSpPr>
            <a:cxnSpLocks/>
            <a:stCxn id="11" idx="2"/>
            <a:endCxn id="13" idx="0"/>
          </p:cNvCxnSpPr>
          <p:nvPr/>
        </p:nvCxnSpPr>
        <p:spPr>
          <a:xfrm rot="5400000">
            <a:off x="4232734" y="4767901"/>
            <a:ext cx="1400379" cy="3083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FD3D0D3-5BB0-C20D-3A43-E15E2227EE2F}"/>
              </a:ext>
            </a:extLst>
          </p:cNvPr>
          <p:cNvSpPr txBox="1"/>
          <p:nvPr/>
        </p:nvSpPr>
        <p:spPr>
          <a:xfrm>
            <a:off x="4038358" y="5622262"/>
            <a:ext cx="1480785" cy="369332"/>
          </a:xfrm>
          <a:prstGeom prst="rect">
            <a:avLst/>
          </a:prstGeom>
          <a:noFill/>
          <a:ln>
            <a:solidFill>
              <a:srgbClr val="8D8D8D"/>
            </a:solidFill>
          </a:ln>
        </p:spPr>
        <p:txBody>
          <a:bodyPr wrap="square" rtlCol="0">
            <a:spAutoFit/>
          </a:bodyPr>
          <a:lstStyle/>
          <a:p>
            <a:pPr algn="ctr"/>
            <a:r>
              <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维度相等</a:t>
            </a:r>
          </a:p>
        </p:txBody>
      </p:sp>
      <p:sp>
        <p:nvSpPr>
          <p:cNvPr id="18" name="矩形 17">
            <a:extLst>
              <a:ext uri="{FF2B5EF4-FFF2-40B4-BE49-F238E27FC236}">
                <a16:creationId xmlns:a16="http://schemas.microsoft.com/office/drawing/2014/main" id="{756414D1-D911-A13C-BC8F-24188CC01AFD}"/>
              </a:ext>
            </a:extLst>
          </p:cNvPr>
          <p:cNvSpPr/>
          <p:nvPr/>
        </p:nvSpPr>
        <p:spPr>
          <a:xfrm>
            <a:off x="10845205" y="3357787"/>
            <a:ext cx="432047" cy="864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756414D1-D911-A13C-BC8F-24188CC01AFD}"/>
              </a:ext>
            </a:extLst>
          </p:cNvPr>
          <p:cNvSpPr/>
          <p:nvPr/>
        </p:nvSpPr>
        <p:spPr>
          <a:xfrm>
            <a:off x="10210168" y="3357787"/>
            <a:ext cx="432047" cy="86409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756414D1-D911-A13C-BC8F-24188CC01AFD}"/>
              </a:ext>
            </a:extLst>
          </p:cNvPr>
          <p:cNvSpPr/>
          <p:nvPr/>
        </p:nvSpPr>
        <p:spPr>
          <a:xfrm>
            <a:off x="9594595" y="3357787"/>
            <a:ext cx="432047" cy="86409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肘形连接符 20">
            <a:extLst>
              <a:ext uri="{FF2B5EF4-FFF2-40B4-BE49-F238E27FC236}">
                <a16:creationId xmlns:a16="http://schemas.microsoft.com/office/drawing/2014/main" id="{BF11C7E6-CFED-63F5-D69E-BA42DA269FCC}"/>
              </a:ext>
            </a:extLst>
          </p:cNvPr>
          <p:cNvCxnSpPr>
            <a:cxnSpLocks/>
            <a:stCxn id="20" idx="2"/>
            <a:endCxn id="22" idx="0"/>
          </p:cNvCxnSpPr>
          <p:nvPr/>
        </p:nvCxnSpPr>
        <p:spPr>
          <a:xfrm rot="5400000">
            <a:off x="8997462" y="4810288"/>
            <a:ext cx="1401562" cy="2247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FD3D0D3-5BB0-C20D-3A43-E15E2227EE2F}"/>
              </a:ext>
            </a:extLst>
          </p:cNvPr>
          <p:cNvSpPr txBox="1"/>
          <p:nvPr/>
        </p:nvSpPr>
        <p:spPr>
          <a:xfrm>
            <a:off x="8739190" y="5623445"/>
            <a:ext cx="1693352" cy="369332"/>
          </a:xfrm>
          <a:prstGeom prst="rect">
            <a:avLst/>
          </a:prstGeom>
          <a:noFill/>
          <a:ln>
            <a:solidFill>
              <a:srgbClr val="8D8D8D"/>
            </a:solidFill>
          </a:ln>
        </p:spPr>
        <p:txBody>
          <a:bodyPr wrap="square" rtlCol="0">
            <a:spAutoFit/>
          </a:bodyPr>
          <a:lstStyle/>
          <a:p>
            <a:pPr algn="ctr"/>
            <a:r>
              <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有一方维度为</a:t>
            </a:r>
            <a:r>
              <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6" name="曲线连接符 25"/>
          <p:cNvCxnSpPr>
            <a:stCxn id="18" idx="0"/>
            <a:endCxn id="19" idx="0"/>
          </p:cNvCxnSpPr>
          <p:nvPr/>
        </p:nvCxnSpPr>
        <p:spPr>
          <a:xfrm rot="16200000" flipV="1">
            <a:off x="10743711" y="3040268"/>
            <a:ext cx="12700" cy="635037"/>
          </a:xfrm>
          <a:prstGeom prst="curvedConnector3">
            <a:avLst>
              <a:gd name="adj1" fmla="val 180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9" idx="0"/>
            <a:endCxn id="20" idx="0"/>
          </p:cNvCxnSpPr>
          <p:nvPr/>
        </p:nvCxnSpPr>
        <p:spPr>
          <a:xfrm rot="16200000" flipV="1">
            <a:off x="10118406" y="3050000"/>
            <a:ext cx="12700" cy="615573"/>
          </a:xfrm>
          <a:prstGeom prst="curvedConnector3">
            <a:avLst>
              <a:gd name="adj1" fmla="val 180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784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形状不同的数组间的算术运算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7" y="1406568"/>
            <a:ext cx="2298609"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广播机制</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23" name="图片 22"/>
          <p:cNvPicPr/>
          <p:nvPr/>
        </p:nvPicPr>
        <p:blipFill>
          <a:blip r:embed="rId3"/>
          <a:stretch>
            <a:fillRect/>
          </a:stretch>
        </p:blipFill>
        <p:spPr>
          <a:xfrm>
            <a:off x="1846734" y="2577091"/>
            <a:ext cx="9358900" cy="3059164"/>
          </a:xfrm>
          <a:prstGeom prst="rect">
            <a:avLst/>
          </a:prstGeom>
        </p:spPr>
      </p:pic>
    </p:spTree>
    <p:extLst>
      <p:ext uri="{BB962C8B-B14F-4D97-AF65-F5344CB8AC3E}">
        <p14:creationId xmlns:p14="http://schemas.microsoft.com/office/powerpoint/2010/main" val="359727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数组与标量的算术运算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746576"/>
            <a:ext cx="3843331"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数组</a:t>
            </a:r>
            <a:r>
              <a:rPr lang="zh-CN" altLang="en-US" sz="1800" dirty="0">
                <a:solidFill>
                  <a:srgbClr val="1369B2"/>
                </a:solidFill>
                <a:latin typeface="微软雅黑" panose="020B0503020204020204" pitchFamily="34" charset="-122"/>
                <a:ea typeface="微软雅黑" panose="020B0503020204020204" pitchFamily="34" charset="-122"/>
                <a:cs typeface="+mn-ea"/>
              </a:rPr>
              <a:t>与标量</a:t>
            </a:r>
            <a:r>
              <a:rPr lang="zh-CN" altLang="zh-CN" sz="1800" dirty="0">
                <a:solidFill>
                  <a:srgbClr val="1369B2"/>
                </a:solidFill>
                <a:latin typeface="微软雅黑" panose="020B0503020204020204" pitchFamily="34" charset="-122"/>
                <a:ea typeface="微软雅黑" panose="020B0503020204020204" pitchFamily="34" charset="-122"/>
                <a:cs typeface="+mn-ea"/>
              </a:rPr>
              <a:t>的算术运算</a:t>
            </a:r>
            <a:r>
              <a:rPr lang="zh-CN" altLang="zh-CN" sz="1800" dirty="0">
                <a:solidFill>
                  <a:srgbClr val="595959"/>
                </a:solidFill>
                <a:latin typeface="微软雅黑" panose="020B0503020204020204" pitchFamily="34" charset="-122"/>
                <a:ea typeface="微软雅黑" panose="020B0503020204020204" pitchFamily="34" charset="-122"/>
                <a:cs typeface="+mn-ea"/>
              </a:rPr>
              <a:t>，能够实现数组</a:t>
            </a:r>
            <a:r>
              <a:rPr lang="zh-CN" altLang="en-US" sz="1800" dirty="0">
                <a:solidFill>
                  <a:srgbClr val="595959"/>
                </a:solidFill>
                <a:latin typeface="微软雅黑" panose="020B0503020204020204" pitchFamily="34" charset="-122"/>
                <a:ea typeface="微软雅黑" panose="020B0503020204020204" pitchFamily="34" charset="-122"/>
                <a:cs typeface="+mn-ea"/>
              </a:rPr>
              <a:t>与标量</a:t>
            </a:r>
            <a:r>
              <a:rPr lang="zh-CN" altLang="zh-CN" sz="1800" dirty="0">
                <a:solidFill>
                  <a:srgbClr val="595959"/>
                </a:solidFill>
                <a:latin typeface="微软雅黑" panose="020B0503020204020204" pitchFamily="34" charset="-122"/>
                <a:ea typeface="微软雅黑" panose="020B0503020204020204" pitchFamily="34" charset="-122"/>
                <a:cs typeface="+mn-ea"/>
              </a:rPr>
              <a:t>的算术运算</a:t>
            </a:r>
          </a:p>
        </p:txBody>
      </p:sp>
      <p:sp>
        <p:nvSpPr>
          <p:cNvPr id="9" name="原创设计师QQ598969553          _7"/>
          <p:cNvSpPr txBox="1"/>
          <p:nvPr/>
        </p:nvSpPr>
        <p:spPr>
          <a:xfrm>
            <a:off x="1019176" y="3089692"/>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195631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9.5.3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数组与标量的算术运算</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BC00147-0E30-7F88-5295-3B61DE58CAA1}"/>
              </a:ext>
            </a:extLst>
          </p:cNvPr>
          <p:cNvSpPr txBox="1"/>
          <p:nvPr/>
        </p:nvSpPr>
        <p:spPr>
          <a:xfrm>
            <a:off x="5087094" y="2637706"/>
            <a:ext cx="5832648" cy="30008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形状相同的数组之间的任何算术运算都会应用到各元素。同样地，</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数组与标量执行算术运算时也会将标量应用到各元素</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，以方便各元素与标量直接相加、相减、相乘、相除等操作。</a:t>
            </a:r>
            <a:endPar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nSpc>
                <a:spcPct val="150000"/>
              </a:lnSpc>
              <a:buFont typeface="Arial" panose="020B0604020202020204" pitchFamily="34" charset="0"/>
              <a:buChar char="•"/>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数组与标量执行算术运算后，会产生一个与数组形状相同的新数组，新数组中</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每个元素的值分别是原数组中每个元素与标量算术运算后得到的结果</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1"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25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9.6</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34678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06</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07</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08</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49674"/>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数组的算术运算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841196" y="1730243"/>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通用函数</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数组的重塑与转置</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6927"/>
            <a:ext cx="5142331" cy="613062"/>
            <a:chOff x="4315150" y="3035884"/>
            <a:chExt cx="3857250" cy="540057"/>
          </a:xfrm>
        </p:grpSpPr>
        <p:sp>
          <p:nvSpPr>
            <p:cNvPr id="71" name="矩形 70"/>
            <p:cNvSpPr/>
            <p:nvPr/>
          </p:nvSpPr>
          <p:spPr>
            <a:xfrm>
              <a:off x="4841196" y="3118548"/>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数组的其他操作</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61816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73630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掌握数组的通用函数，能够熟练地使用</a:t>
            </a:r>
            <a:r>
              <a:rPr lang="zh-CN" altLang="zh-CN" sz="1800" dirty="0">
                <a:solidFill>
                  <a:srgbClr val="1369B2"/>
                </a:solidFill>
                <a:latin typeface="微软雅黑" panose="020B0503020204020204" pitchFamily="34" charset="-122"/>
                <a:ea typeface="微软雅黑" panose="020B0503020204020204" pitchFamily="34" charset="-122"/>
                <a:cs typeface="+mn-ea"/>
              </a:rPr>
              <a:t>一元通用函数</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cs typeface="+mn-ea"/>
              </a:rPr>
              <a:t>二元通用函数</a:t>
            </a:r>
            <a:r>
              <a:rPr lang="zh-CN" altLang="zh-CN" sz="1800" dirty="0">
                <a:solidFill>
                  <a:srgbClr val="595959"/>
                </a:solidFill>
                <a:latin typeface="微软雅黑" panose="020B0503020204020204" pitchFamily="34" charset="-122"/>
                <a:ea typeface="微软雅黑" panose="020B0503020204020204" pitchFamily="34" charset="-122"/>
                <a:cs typeface="+mn-ea"/>
              </a:rPr>
              <a:t>进行数学运算</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711610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BC00147-0E30-7F88-5295-3B61DE58CAA1}"/>
              </a:ext>
            </a:extLst>
          </p:cNvPr>
          <p:cNvSpPr txBox="1"/>
          <p:nvPr/>
        </p:nvSpPr>
        <p:spPr>
          <a:xfrm>
            <a:off x="5087094" y="3069754"/>
            <a:ext cx="5832648" cy="1754326"/>
          </a:xfrm>
          <a:prstGeom prst="rect">
            <a:avLst/>
          </a:prstGeom>
          <a:noFill/>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通用函数是一些针对</a:t>
            </a: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ndarray</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对象中的逐个元素进行运算的函数，这些函数都会产生一个新的数组。通常情况下，我们将</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接收一个数组参数的函数称为一元通用函数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接收两个数组参数的函数称为二元通用函数</a:t>
            </a:r>
            <a:r>
              <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11"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200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常见一元通用函数</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70636676"/>
              </p:ext>
            </p:extLst>
          </p:nvPr>
        </p:nvGraphicFramePr>
        <p:xfrm>
          <a:off x="1342678" y="2205658"/>
          <a:ext cx="9289031" cy="4176460"/>
        </p:xfrm>
        <a:graphic>
          <a:graphicData uri="http://schemas.openxmlformats.org/drawingml/2006/table">
            <a:tbl>
              <a:tblPr>
                <a:tableStyleId>{00A15C55-8517-42AA-B614-E9B94910E393}</a:tableStyleId>
              </a:tblPr>
              <a:tblGrid>
                <a:gridCol w="1584176">
                  <a:extLst>
                    <a:ext uri="{9D8B030D-6E8A-4147-A177-3AD203B41FA5}">
                      <a16:colId xmlns:a16="http://schemas.microsoft.com/office/drawing/2014/main" val="1345553933"/>
                    </a:ext>
                  </a:extLst>
                </a:gridCol>
                <a:gridCol w="7704855">
                  <a:extLst>
                    <a:ext uri="{9D8B030D-6E8A-4147-A177-3AD203B41FA5}">
                      <a16:colId xmlns:a16="http://schemas.microsoft.com/office/drawing/2014/main" val="1515813387"/>
                    </a:ext>
                  </a:extLst>
                </a:gridCol>
              </a:tblGrid>
              <a:tr h="417646">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abs (x)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绝对值</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，元素值可以是整数、浮点数或复数</a:t>
                      </a:r>
                    </a:p>
                  </a:txBody>
                  <a:tcPr marL="68580" marR="68580" marT="0" marB="0" anchor="ctr"/>
                </a:tc>
                <a:extLst>
                  <a:ext uri="{0D108BD9-81ED-4DB2-BD59-A6C34878D82A}">
                    <a16:rowId xmlns:a16="http://schemas.microsoft.com/office/drawing/2014/main" val="2276109380"/>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fabs</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中各元素的绝对值，</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绝对值都是浮点数</a:t>
                      </a:r>
                    </a:p>
                  </a:txBody>
                  <a:tcPr marL="68580" marR="68580" marT="0" marB="0" anchor="ctr"/>
                </a:tc>
                <a:extLst>
                  <a:ext uri="{0D108BD9-81ED-4DB2-BD59-A6C34878D82A}">
                    <a16:rowId xmlns:a16="http://schemas.microsoft.com/office/drawing/2014/main" val="2075096867"/>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sqrt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平方根</a:t>
                      </a:r>
                    </a:p>
                  </a:txBody>
                  <a:tcPr marL="68580" marR="68580" marT="0" marB="0" anchor="ctr"/>
                </a:tc>
                <a:extLst>
                  <a:ext uri="{0D108BD9-81ED-4DB2-BD59-A6C34878D82A}">
                    <a16:rowId xmlns:a16="http://schemas.microsoft.com/office/drawing/2014/main" val="2469291200"/>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square(x)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平方</a:t>
                      </a:r>
                    </a:p>
                  </a:txBody>
                  <a:tcPr marL="68580" marR="68580" marT="0" marB="0" anchor="ctr"/>
                </a:tc>
                <a:extLst>
                  <a:ext uri="{0D108BD9-81ED-4DB2-BD59-A6C34878D82A}">
                    <a16:rowId xmlns:a16="http://schemas.microsoft.com/office/drawing/2014/main" val="2206652685"/>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exp</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指数</a:t>
                      </a:r>
                    </a:p>
                  </a:txBody>
                  <a:tcPr marL="68580" marR="68580" marT="0" marB="0" anchor="ctr"/>
                </a:tc>
                <a:extLst>
                  <a:ext uri="{0D108BD9-81ED-4DB2-BD59-A6C34878D82A}">
                    <a16:rowId xmlns:a16="http://schemas.microsoft.com/office/drawing/2014/main" val="3187339913"/>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log(x)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e</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为底数的对数</a:t>
                      </a:r>
                    </a:p>
                  </a:txBody>
                  <a:tcPr marL="68580" marR="68580" marT="0" marB="0" anchor="ctr"/>
                </a:tc>
                <a:extLst>
                  <a:ext uri="{0D108BD9-81ED-4DB2-BD59-A6C34878D82A}">
                    <a16:rowId xmlns:a16="http://schemas.microsoft.com/office/drawing/2014/main" val="1223365546"/>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log10(x)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为底数的对数</a:t>
                      </a:r>
                    </a:p>
                  </a:txBody>
                  <a:tcPr marL="68580" marR="68580" marT="0" marB="0" anchor="ctr"/>
                </a:tc>
                <a:extLst>
                  <a:ext uri="{0D108BD9-81ED-4DB2-BD59-A6C34878D82A}">
                    <a16:rowId xmlns:a16="http://schemas.microsoft.com/office/drawing/2014/main" val="280799320"/>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log2(x)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为底数的对数</a:t>
                      </a:r>
                    </a:p>
                  </a:txBody>
                  <a:tcPr marL="68580" marR="68580" marT="0" marB="0" anchor="ctr"/>
                </a:tc>
                <a:extLst>
                  <a:ext uri="{0D108BD9-81ED-4DB2-BD59-A6C34878D82A}">
                    <a16:rowId xmlns:a16="http://schemas.microsoft.com/office/drawing/2014/main" val="3061755995"/>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sign(x)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符号值</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，包括</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0</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表示正数，</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表示负数</a:t>
                      </a:r>
                    </a:p>
                  </a:txBody>
                  <a:tcPr marL="68580" marR="68580" marT="0" marB="0" anchor="ctr"/>
                </a:tc>
                <a:extLst>
                  <a:ext uri="{0D108BD9-81ED-4DB2-BD59-A6C34878D82A}">
                    <a16:rowId xmlns:a16="http://schemas.microsoft.com/office/drawing/2014/main" val="2626530950"/>
                  </a:ext>
                </a:extLst>
              </a:tr>
            </a:tbl>
          </a:graphicData>
        </a:graphic>
      </p:graphicFrame>
    </p:spTree>
    <p:extLst>
      <p:ext uri="{BB962C8B-B14F-4D97-AF65-F5344CB8AC3E}">
        <p14:creationId xmlns:p14="http://schemas.microsoft.com/office/powerpoint/2010/main" val="2569827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常见一元通用函数</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48092877"/>
              </p:ext>
            </p:extLst>
          </p:nvPr>
        </p:nvGraphicFramePr>
        <p:xfrm>
          <a:off x="1342678" y="2205658"/>
          <a:ext cx="9289031" cy="4176460"/>
        </p:xfrm>
        <a:graphic>
          <a:graphicData uri="http://schemas.openxmlformats.org/drawingml/2006/table">
            <a:tbl>
              <a:tblPr>
                <a:tableStyleId>{00A15C55-8517-42AA-B614-E9B94910E393}</a:tableStyleId>
              </a:tblPr>
              <a:tblGrid>
                <a:gridCol w="1584176">
                  <a:extLst>
                    <a:ext uri="{9D8B030D-6E8A-4147-A177-3AD203B41FA5}">
                      <a16:colId xmlns:a16="http://schemas.microsoft.com/office/drawing/2014/main" val="1345553933"/>
                    </a:ext>
                  </a:extLst>
                </a:gridCol>
                <a:gridCol w="7704855">
                  <a:extLst>
                    <a:ext uri="{9D8B030D-6E8A-4147-A177-3AD203B41FA5}">
                      <a16:colId xmlns:a16="http://schemas.microsoft.com/office/drawing/2014/main" val="1515813387"/>
                    </a:ext>
                  </a:extLst>
                </a:gridCol>
              </a:tblGrid>
              <a:tr h="417646">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ceil(x)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en-US" sz="1600" kern="100" dirty="0" err="1">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ceilling</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值</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，即大于或等于该值的最小整数</a:t>
                      </a:r>
                    </a:p>
                  </a:txBody>
                  <a:tcPr marL="68580" marR="68580" marT="0" marB="0" anchor="ctr"/>
                </a:tc>
                <a:extLst>
                  <a:ext uri="{0D108BD9-81ED-4DB2-BD59-A6C34878D82A}">
                    <a16:rowId xmlns:a16="http://schemas.microsoft.com/office/drawing/2014/main" val="2276109380"/>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floor(x)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floor</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值</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，即小于等于该值的最大整数</a:t>
                      </a:r>
                    </a:p>
                  </a:txBody>
                  <a:tcPr marL="68580" marR="68580" marT="0" marB="0" anchor="ctr"/>
                </a:tc>
                <a:extLst>
                  <a:ext uri="{0D108BD9-81ED-4DB2-BD59-A6C34878D82A}">
                    <a16:rowId xmlns:a16="http://schemas.microsoft.com/office/drawing/2014/main" val="2075096867"/>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rint</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四舍五入到的整数</a:t>
                      </a:r>
                    </a:p>
                  </a:txBody>
                  <a:tcPr marL="68580" marR="68580" marT="0" marB="0" anchor="ctr"/>
                </a:tc>
                <a:extLst>
                  <a:ext uri="{0D108BD9-81ED-4DB2-BD59-A6C34878D82A}">
                    <a16:rowId xmlns:a16="http://schemas.microsoft.com/office/drawing/2014/main" val="2469291200"/>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modf</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小数部分和整数部分</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以两个独立数组的形式返回</a:t>
                      </a:r>
                    </a:p>
                  </a:txBody>
                  <a:tcPr marL="68580" marR="68580" marT="0" marB="0" anchor="ctr"/>
                </a:tc>
                <a:extLst>
                  <a:ext uri="{0D108BD9-81ED-4DB2-BD59-A6C34878D82A}">
                    <a16:rowId xmlns:a16="http://schemas.microsoft.com/office/drawing/2014/main" val="2206652685"/>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isnan</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判断数组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中各元素的值是否为</a:t>
                      </a:r>
                      <a:r>
                        <a:rPr lang="en-US" sz="1600" kern="1200" dirty="0" err="1">
                          <a:solidFill>
                            <a:srgbClr val="1369B2"/>
                          </a:solidFill>
                          <a:latin typeface="微软雅黑" panose="020B0503020204020204" pitchFamily="34" charset="-122"/>
                          <a:ea typeface="微软雅黑" panose="020B0503020204020204" pitchFamily="34" charset="-122"/>
                          <a:cs typeface="+mn-ea"/>
                        </a:rPr>
                        <a:t>NaN</a:t>
                      </a:r>
                      <a:endParaRPr lang="zh-CN" sz="1600" kern="1200" dirty="0">
                        <a:solidFill>
                          <a:srgbClr val="1369B2"/>
                        </a:solidFill>
                        <a:latin typeface="微软雅黑" panose="020B0503020204020204" pitchFamily="34" charset="-122"/>
                        <a:ea typeface="微软雅黑" panose="020B0503020204020204" pitchFamily="34" charset="-122"/>
                        <a:cs typeface="+mn-ea"/>
                      </a:endParaRPr>
                    </a:p>
                  </a:txBody>
                  <a:tcPr marL="68580" marR="68580" marT="0" marB="0" anchor="ctr"/>
                </a:tc>
                <a:extLst>
                  <a:ext uri="{0D108BD9-81ED-4DB2-BD59-A6C34878D82A}">
                    <a16:rowId xmlns:a16="http://schemas.microsoft.com/office/drawing/2014/main" val="3187339913"/>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isfinite</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返回表示数组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中各元素是否</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有限的布尔型数组</a:t>
                      </a:r>
                    </a:p>
                  </a:txBody>
                  <a:tcPr marL="68580" marR="68580" marT="0" marB="0" anchor="ctr"/>
                </a:tc>
                <a:extLst>
                  <a:ext uri="{0D108BD9-81ED-4DB2-BD59-A6C34878D82A}">
                    <a16:rowId xmlns:a16="http://schemas.microsoft.com/office/drawing/2014/main" val="1223365546"/>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isinf</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返回表示数组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中各元素是否</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无限的布尔型数组</a:t>
                      </a:r>
                    </a:p>
                  </a:txBody>
                  <a:tcPr marL="68580" marR="68580" marT="0" marB="0" anchor="ctr"/>
                </a:tc>
                <a:extLst>
                  <a:ext uri="{0D108BD9-81ED-4DB2-BD59-A6C34878D82A}">
                    <a16:rowId xmlns:a16="http://schemas.microsoft.com/office/drawing/2014/main" val="280799320"/>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sin(x)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正弦值</a:t>
                      </a:r>
                    </a:p>
                  </a:txBody>
                  <a:tcPr marL="68580" marR="68580" marT="0" marB="0" anchor="ctr"/>
                </a:tc>
                <a:extLst>
                  <a:ext uri="{0D108BD9-81ED-4DB2-BD59-A6C34878D82A}">
                    <a16:rowId xmlns:a16="http://schemas.microsoft.com/office/drawing/2014/main" val="3061755995"/>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sinh</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中各元素的双曲</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正弦值</a:t>
                      </a:r>
                    </a:p>
                  </a:txBody>
                  <a:tcPr marL="68580" marR="68580" marT="0" marB="0" anchor="ctr"/>
                </a:tc>
                <a:extLst>
                  <a:ext uri="{0D108BD9-81ED-4DB2-BD59-A6C34878D82A}">
                    <a16:rowId xmlns:a16="http://schemas.microsoft.com/office/drawing/2014/main" val="2626530950"/>
                  </a:ext>
                </a:extLst>
              </a:tr>
            </a:tbl>
          </a:graphicData>
        </a:graphic>
      </p:graphicFrame>
    </p:spTree>
    <p:extLst>
      <p:ext uri="{BB962C8B-B14F-4D97-AF65-F5344CB8AC3E}">
        <p14:creationId xmlns:p14="http://schemas.microsoft.com/office/powerpoint/2010/main" val="1898511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常见一元通用函数</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756443311"/>
              </p:ext>
            </p:extLst>
          </p:nvPr>
        </p:nvGraphicFramePr>
        <p:xfrm>
          <a:off x="1342678" y="2205658"/>
          <a:ext cx="9289031" cy="4176460"/>
        </p:xfrm>
        <a:graphic>
          <a:graphicData uri="http://schemas.openxmlformats.org/drawingml/2006/table">
            <a:tbl>
              <a:tblPr>
                <a:tableStyleId>{00A15C55-8517-42AA-B614-E9B94910E393}</a:tableStyleId>
              </a:tblPr>
              <a:tblGrid>
                <a:gridCol w="1584176">
                  <a:extLst>
                    <a:ext uri="{9D8B030D-6E8A-4147-A177-3AD203B41FA5}">
                      <a16:colId xmlns:a16="http://schemas.microsoft.com/office/drawing/2014/main" val="1345553933"/>
                    </a:ext>
                  </a:extLst>
                </a:gridCol>
                <a:gridCol w="7704855">
                  <a:extLst>
                    <a:ext uri="{9D8B030D-6E8A-4147-A177-3AD203B41FA5}">
                      <a16:colId xmlns:a16="http://schemas.microsoft.com/office/drawing/2014/main" val="1515813387"/>
                    </a:ext>
                  </a:extLst>
                </a:gridCol>
              </a:tblGrid>
              <a:tr h="417646">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cos(x)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余弦值</a:t>
                      </a:r>
                    </a:p>
                  </a:txBody>
                  <a:tcPr marL="68580" marR="68580" marT="0" marB="0" anchor="ctr"/>
                </a:tc>
                <a:extLst>
                  <a:ext uri="{0D108BD9-81ED-4DB2-BD59-A6C34878D82A}">
                    <a16:rowId xmlns:a16="http://schemas.microsoft.com/office/drawing/2014/main" val="2276109380"/>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cosh</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双曲余弦值</a:t>
                      </a:r>
                    </a:p>
                  </a:txBody>
                  <a:tcPr marL="68580" marR="68580" marT="0" marB="0" anchor="ctr"/>
                </a:tc>
                <a:extLst>
                  <a:ext uri="{0D108BD9-81ED-4DB2-BD59-A6C34878D82A}">
                    <a16:rowId xmlns:a16="http://schemas.microsoft.com/office/drawing/2014/main" val="2075096867"/>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tan(x)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正切值</a:t>
                      </a:r>
                    </a:p>
                  </a:txBody>
                  <a:tcPr marL="68580" marR="68580" marT="0" marB="0" anchor="ctr"/>
                </a:tc>
                <a:extLst>
                  <a:ext uri="{0D108BD9-81ED-4DB2-BD59-A6C34878D82A}">
                    <a16:rowId xmlns:a16="http://schemas.microsoft.com/office/drawing/2014/main" val="2469291200"/>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tanh</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双曲正切值</a:t>
                      </a:r>
                    </a:p>
                  </a:txBody>
                  <a:tcPr marL="68580" marR="68580" marT="0" marB="0" anchor="ctr"/>
                </a:tc>
                <a:extLst>
                  <a:ext uri="{0D108BD9-81ED-4DB2-BD59-A6C34878D82A}">
                    <a16:rowId xmlns:a16="http://schemas.microsoft.com/office/drawing/2014/main" val="2206652685"/>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arccos</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 </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反余弦值</a:t>
                      </a:r>
                    </a:p>
                  </a:txBody>
                  <a:tcPr marL="68580" marR="68580" marT="0" marB="0" anchor="ctr"/>
                </a:tc>
                <a:extLst>
                  <a:ext uri="{0D108BD9-81ED-4DB2-BD59-A6C34878D82A}">
                    <a16:rowId xmlns:a16="http://schemas.microsoft.com/office/drawing/2014/main" val="3187339913"/>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arccosh</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反双曲余弦值</a:t>
                      </a:r>
                    </a:p>
                  </a:txBody>
                  <a:tcPr marL="68580" marR="68580" marT="0" marB="0" anchor="ctr"/>
                </a:tc>
                <a:extLst>
                  <a:ext uri="{0D108BD9-81ED-4DB2-BD59-A6C34878D82A}">
                    <a16:rowId xmlns:a16="http://schemas.microsoft.com/office/drawing/2014/main" val="1223365546"/>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arcsin</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反正弦值</a:t>
                      </a:r>
                    </a:p>
                  </a:txBody>
                  <a:tcPr marL="68580" marR="68580" marT="0" marB="0" anchor="ctr"/>
                </a:tc>
                <a:extLst>
                  <a:ext uri="{0D108BD9-81ED-4DB2-BD59-A6C34878D82A}">
                    <a16:rowId xmlns:a16="http://schemas.microsoft.com/office/drawing/2014/main" val="280799320"/>
                  </a:ext>
                </a:extLst>
              </a:tr>
              <a:tr h="417646">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diff()</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计算沿给定轴的</a:t>
                      </a:r>
                      <a:r>
                        <a:rPr 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n</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阶离散差</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，返回一个由相邻元素的差值构成的数组</a:t>
                      </a:r>
                    </a:p>
                  </a:txBody>
                  <a:tcPr marL="68580" marR="68580" marT="0" marB="0" anchor="ctr"/>
                </a:tc>
                <a:extLst>
                  <a:ext uri="{0D108BD9-81ED-4DB2-BD59-A6C34878D82A}">
                    <a16:rowId xmlns:a16="http://schemas.microsoft.com/office/drawing/2014/main" val="3061755995"/>
                  </a:ext>
                </a:extLst>
              </a:tr>
              <a:tr h="417646">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std</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标准差</a:t>
                      </a:r>
                    </a:p>
                  </a:txBody>
                  <a:tcPr marL="68580" marR="68580" marT="0" marB="0" anchor="ctr"/>
                </a:tc>
                <a:extLst>
                  <a:ext uri="{0D108BD9-81ED-4DB2-BD59-A6C34878D82A}">
                    <a16:rowId xmlns:a16="http://schemas.microsoft.com/office/drawing/2014/main" val="2626530950"/>
                  </a:ext>
                </a:extLst>
              </a:tr>
            </a:tbl>
          </a:graphicData>
        </a:graphic>
      </p:graphicFrame>
    </p:spTree>
    <p:extLst>
      <p:ext uri="{BB962C8B-B14F-4D97-AF65-F5344CB8AC3E}">
        <p14:creationId xmlns:p14="http://schemas.microsoft.com/office/powerpoint/2010/main" val="308806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常见二元通用函数</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046817050"/>
              </p:ext>
            </p:extLst>
          </p:nvPr>
        </p:nvGraphicFramePr>
        <p:xfrm>
          <a:off x="1342678" y="2205658"/>
          <a:ext cx="9289031" cy="4104460"/>
        </p:xfrm>
        <a:graphic>
          <a:graphicData uri="http://schemas.openxmlformats.org/drawingml/2006/table">
            <a:tbl>
              <a:tblPr>
                <a:tableStyleId>{00A15C55-8517-42AA-B614-E9B94910E393}</a:tableStyleId>
              </a:tblPr>
              <a:tblGrid>
                <a:gridCol w="2376264">
                  <a:extLst>
                    <a:ext uri="{9D8B030D-6E8A-4147-A177-3AD203B41FA5}">
                      <a16:colId xmlns:a16="http://schemas.microsoft.com/office/drawing/2014/main" val="1345553933"/>
                    </a:ext>
                  </a:extLst>
                </a:gridCol>
                <a:gridCol w="6912767">
                  <a:extLst>
                    <a:ext uri="{9D8B030D-6E8A-4147-A177-3AD203B41FA5}">
                      <a16:colId xmlns:a16="http://schemas.microsoft.com/office/drawing/2014/main" val="1515813387"/>
                    </a:ext>
                  </a:extLst>
                </a:gridCol>
              </a:tblGrid>
              <a:tr h="410446">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10446">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add(x1,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相加</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410446">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subtract(x1,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相减</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5096867"/>
                  </a:ext>
                </a:extLst>
              </a:tr>
              <a:tr h="410446">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multiply(x1,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相乘</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9291200"/>
                  </a:ext>
                </a:extLst>
              </a:tr>
              <a:tr h="410446">
                <a:tc>
                  <a:txBody>
                    <a:bodyPr/>
                    <a:lstStyle/>
                    <a:p>
                      <a:pPr marL="0" indent="266700" algn="l" defTabSz="1219200" rtl="0" eaLnBrk="1" latinLnBrk="0" hangingPunct="1">
                        <a:lnSpc>
                          <a:spcPct val="115000"/>
                        </a:lnSpc>
                        <a:spcAft>
                          <a:spcPts val="0"/>
                        </a:spcAft>
                      </a:pP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divide(x1,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alt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相除</a:t>
                      </a: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相当于</a:t>
                      </a:r>
                      <a:r>
                        <a:rPr lang="en-US"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2312844"/>
                  </a:ext>
                </a:extLst>
              </a:tr>
              <a:tr h="410446">
                <a:tc>
                  <a:txBody>
                    <a:bodyPr/>
                    <a:lstStyle/>
                    <a:p>
                      <a:pPr marL="0" indent="266700" algn="l"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floor_divide</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整除</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6652685"/>
                  </a:ext>
                </a:extLst>
              </a:tr>
              <a:tr h="410446">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maximum(x1,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最大值</a:t>
                      </a:r>
                    </a:p>
                  </a:txBody>
                  <a:tcPr marL="68580" marR="68580" marT="0" marB="0" anchor="ctr"/>
                </a:tc>
                <a:extLst>
                  <a:ext uri="{0D108BD9-81ED-4DB2-BD59-A6C34878D82A}">
                    <a16:rowId xmlns:a16="http://schemas.microsoft.com/office/drawing/2014/main" val="3187339913"/>
                  </a:ext>
                </a:extLst>
              </a:tr>
              <a:tr h="410446">
                <a:tc>
                  <a:txBody>
                    <a:bodyPr/>
                    <a:lstStyle/>
                    <a:p>
                      <a:pPr marL="0" indent="266700" algn="l"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minimum(x1,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最小值</a:t>
                      </a:r>
                    </a:p>
                  </a:txBody>
                  <a:tcPr marL="68580" marR="68580" marT="0" marB="0" anchor="ctr"/>
                </a:tc>
                <a:extLst>
                  <a:ext uri="{0D108BD9-81ED-4DB2-BD59-A6C34878D82A}">
                    <a16:rowId xmlns:a16="http://schemas.microsoft.com/office/drawing/2014/main" val="1223365546"/>
                  </a:ext>
                </a:extLst>
              </a:tr>
              <a:tr h="410446">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mod(x1,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返回数组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求模</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后的结果，相当于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799320"/>
                  </a:ext>
                </a:extLst>
              </a:tr>
              <a:tr h="410446">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copysign(x1,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中的元素的</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符号</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赋值给数组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中位置对应的元素</a:t>
                      </a:r>
                    </a:p>
                  </a:txBody>
                  <a:tcPr marL="68580" marR="68580" marT="0" marB="0" anchor="ctr"/>
                </a:tc>
                <a:extLst>
                  <a:ext uri="{0D108BD9-81ED-4DB2-BD59-A6C34878D82A}">
                    <a16:rowId xmlns:a16="http://schemas.microsoft.com/office/drawing/2014/main" val="3061755995"/>
                  </a:ext>
                </a:extLst>
              </a:tr>
            </a:tbl>
          </a:graphicData>
        </a:graphic>
      </p:graphicFrame>
    </p:spTree>
    <p:extLst>
      <p:ext uri="{BB962C8B-B14F-4D97-AF65-F5344CB8AC3E}">
        <p14:creationId xmlns:p14="http://schemas.microsoft.com/office/powerpoint/2010/main" val="334874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通用函数</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C5854BD2-95A8-2615-D778-3A061C80851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常见二元通用函数</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88598398"/>
              </p:ext>
            </p:extLst>
          </p:nvPr>
        </p:nvGraphicFramePr>
        <p:xfrm>
          <a:off x="1342678" y="2205658"/>
          <a:ext cx="9289031" cy="4032450"/>
        </p:xfrm>
        <a:graphic>
          <a:graphicData uri="http://schemas.openxmlformats.org/drawingml/2006/table">
            <a:tbl>
              <a:tblPr>
                <a:tableStyleId>{00A15C55-8517-42AA-B614-E9B94910E393}</a:tableStyleId>
              </a:tblPr>
              <a:tblGrid>
                <a:gridCol w="2520280">
                  <a:extLst>
                    <a:ext uri="{9D8B030D-6E8A-4147-A177-3AD203B41FA5}">
                      <a16:colId xmlns:a16="http://schemas.microsoft.com/office/drawing/2014/main" val="1345553933"/>
                    </a:ext>
                  </a:extLst>
                </a:gridCol>
                <a:gridCol w="6768751">
                  <a:extLst>
                    <a:ext uri="{9D8B030D-6E8A-4147-A177-3AD203B41FA5}">
                      <a16:colId xmlns:a16="http://schemas.microsoft.com/office/drawing/2014/main" val="1515813387"/>
                    </a:ext>
                  </a:extLst>
                </a:gridCol>
              </a:tblGrid>
              <a:tr h="448050">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函数</a:t>
                      </a:r>
                    </a:p>
                  </a:txBody>
                  <a:tcPr marL="68580" marR="68580" marT="0" marB="0" anchor="ctr"/>
                </a:tc>
                <a:tc>
                  <a:txBody>
                    <a:bodyPr/>
                    <a:lstStyle/>
                    <a:p>
                      <a:pPr marL="0" indent="0" algn="ctr" defTabSz="1219200" rtl="0" eaLnBrk="1" latinLnBrk="0" hangingPunct="1">
                        <a:lnSpc>
                          <a:spcPct val="115000"/>
                        </a:lnSpc>
                        <a:spcAft>
                          <a:spcPts val="0"/>
                        </a:spcAft>
                      </a:pPr>
                      <a:r>
                        <a:rPr lang="zh-C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48050">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greater(x1,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大于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x1&gt;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448050">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greater_equal</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大于或等于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x1&gt;=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5096867"/>
                  </a:ext>
                </a:extLst>
              </a:tr>
              <a:tr h="448050">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less(x1,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小于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x1&lt;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9291200"/>
                  </a:ext>
                </a:extLst>
              </a:tr>
              <a:tr h="448050">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less_equal</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小于或等于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x1&lt;=x2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2312844"/>
                  </a:ext>
                </a:extLst>
              </a:tr>
              <a:tr h="448050">
                <a:tc>
                  <a:txBody>
                    <a:bodyPr/>
                    <a:lstStyle/>
                    <a:p>
                      <a:pPr marL="0" indent="0" algn="ctr" defTabSz="1219200" rtl="0" eaLnBrk="1" latinLnBrk="0" hangingPunct="1">
                        <a:lnSpc>
                          <a:spcPct val="115000"/>
                        </a:lnSpc>
                        <a:spcAft>
                          <a:spcPts val="0"/>
                        </a:spcAft>
                      </a:pP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equal(x1,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等于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6652685"/>
                  </a:ext>
                </a:extLst>
              </a:tr>
              <a:tr h="448050">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not_equal</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比较数组</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的元素是否</a:t>
                      </a:r>
                      <a:r>
                        <a:rPr lang="zh-CN"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不等于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的元素，相当于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7339913"/>
                  </a:ext>
                </a:extLst>
              </a:tr>
              <a:tr h="448050">
                <a:tc>
                  <a:txBody>
                    <a:bodyPr/>
                    <a:lstStyle/>
                    <a:p>
                      <a:pPr marL="0" indent="0" algn="ctr" defTabSz="1219200" rtl="0" eaLnBrk="1" latinLnBrk="0" hangingPunct="1">
                        <a:lnSpc>
                          <a:spcPct val="115000"/>
                        </a:lnSpc>
                        <a:spcAft>
                          <a:spcPts val="0"/>
                        </a:spcAft>
                      </a:pPr>
                      <a:r>
                        <a:rPr lang="en-US"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logical_and</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 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600" kern="10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逻辑与</a:t>
                      </a:r>
                      <a:r>
                        <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运算，相当于</a:t>
                      </a: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x1&amp;x2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3365546"/>
                  </a:ext>
                </a:extLst>
              </a:tr>
              <a:tr h="448050">
                <a:tc>
                  <a:txBody>
                    <a:bodyPr/>
                    <a:lstStyle/>
                    <a:p>
                      <a:pPr marL="0" indent="266700" algn="l"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logical_or(x1, x2)</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将数组</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x2</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逻辑或</a:t>
                      </a:r>
                      <a:r>
                        <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运算，相当于</a:t>
                      </a:r>
                      <a:r>
                        <a:rPr 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x1|x2</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799320"/>
                  </a:ext>
                </a:extLst>
              </a:tr>
            </a:tbl>
          </a:graphicData>
        </a:graphic>
      </p:graphicFrame>
    </p:spTree>
    <p:extLst>
      <p:ext uri="{BB962C8B-B14F-4D97-AF65-F5344CB8AC3E}">
        <p14:creationId xmlns:p14="http://schemas.microsoft.com/office/powerpoint/2010/main" val="1516363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数组的重塑与转置</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9.7</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65080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数组的重塑</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923330"/>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数组的重塑操作</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dirty="0">
                <a:solidFill>
                  <a:srgbClr val="595959"/>
                </a:solidFill>
                <a:latin typeface="微软雅黑" panose="020B0503020204020204" pitchFamily="34" charset="-122"/>
                <a:ea typeface="微软雅黑" panose="020B0503020204020204" pitchFamily="34" charset="-122"/>
                <a:cs typeface="+mn-ea"/>
              </a:rPr>
              <a:t>reshape()</a:t>
            </a:r>
            <a:r>
              <a:rPr lang="zh-CN" altLang="zh-CN" sz="1800" dirty="0">
                <a:solidFill>
                  <a:srgbClr val="595959"/>
                </a:solidFill>
                <a:latin typeface="微软雅黑" panose="020B0503020204020204" pitchFamily="34" charset="-122"/>
                <a:ea typeface="微软雅黑" panose="020B0503020204020204" pitchFamily="34" charset="-122"/>
                <a:cs typeface="+mn-ea"/>
              </a:rPr>
              <a:t>方法实现数组的重塑操作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497567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数组的重塑</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8A94A71B-0DDC-9662-2B12-E7ED94C37C44}"/>
              </a:ext>
            </a:extLst>
          </p:cNvPr>
          <p:cNvSpPr txBox="1"/>
          <p:nvPr/>
        </p:nvSpPr>
        <p:spPr>
          <a:xfrm>
            <a:off x="1414685" y="2205658"/>
            <a:ext cx="6591999" cy="55399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zh-CN" altLang="zh-CN" sz="2000" dirty="0"/>
              <a:t>数组的重塑是指</a:t>
            </a:r>
            <a:r>
              <a:rPr lang="zh-CN" altLang="zh-CN" sz="2000" dirty="0">
                <a:solidFill>
                  <a:srgbClr val="1369B2"/>
                </a:solidFill>
              </a:rPr>
              <a:t>重新将数组的形状变成指定的形状</a:t>
            </a:r>
            <a:r>
              <a:rPr lang="zh-CN" altLang="en-US" sz="2000" dirty="0"/>
              <a:t>。</a:t>
            </a:r>
            <a:endParaRPr lang="en-US" altLang="zh-CN" sz="2000" dirty="0"/>
          </a:p>
        </p:txBody>
      </p:sp>
      <p:sp>
        <p:nvSpPr>
          <p:cNvPr id="13" name="矩形: 圆角 139">
            <a:extLst>
              <a:ext uri="{FF2B5EF4-FFF2-40B4-BE49-F238E27FC236}">
                <a16:creationId xmlns:a16="http://schemas.microsoft.com/office/drawing/2014/main" id="{C5854BD2-95A8-2615-D778-3A061C808512}"/>
              </a:ext>
            </a:extLst>
          </p:cNvPr>
          <p:cNvSpPr/>
          <p:nvPr/>
        </p:nvSpPr>
        <p:spPr>
          <a:xfrm>
            <a:off x="1276318" y="1406568"/>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sym typeface="思源宋体 CN" panose="02020400000000000000" pitchFamily="18" charset="-122"/>
              </a:rPr>
              <a:t>概念</a:t>
            </a:r>
          </a:p>
        </p:txBody>
      </p:sp>
      <p:sp>
        <p:nvSpPr>
          <p:cNvPr id="14" name="文本框 13">
            <a:extLst>
              <a:ext uri="{FF2B5EF4-FFF2-40B4-BE49-F238E27FC236}">
                <a16:creationId xmlns:a16="http://schemas.microsoft.com/office/drawing/2014/main" id="{D88371D0-2D6B-88C7-C1F4-7ADC099113E9}"/>
              </a:ext>
            </a:extLst>
          </p:cNvPr>
          <p:cNvSpPr txBox="1"/>
          <p:nvPr/>
        </p:nvSpPr>
        <p:spPr>
          <a:xfrm>
            <a:off x="1309941" y="4189335"/>
            <a:ext cx="6081409" cy="1884618"/>
          </a:xfrm>
          <a:prstGeom prst="rect">
            <a:avLst/>
          </a:prstGeom>
          <a:noFill/>
        </p:spPr>
        <p:txBody>
          <a:bodyPr wrap="square">
            <a:spAutoFit/>
          </a:bodyPr>
          <a:lstStyle>
            <a:defPPr>
              <a:defRPr lang="zh-CN"/>
            </a:defPPr>
            <a:lvl1pPr indent="0">
              <a:lnSpc>
                <a:spcPct val="150000"/>
              </a:lnSpc>
              <a:defRPr sz="2000" kern="0">
                <a:solidFill>
                  <a:srgbClr val="1369B2"/>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342900" indent="-342900">
              <a:buFont typeface="Arial" panose="020B0604020202020204" pitchFamily="34" charset="0"/>
              <a:buChar char="•"/>
            </a:pPr>
            <a:r>
              <a:rPr lang="zh-CN" altLang="zh-CN" dirty="0">
                <a:solidFill>
                  <a:srgbClr val="595959"/>
                </a:solidFill>
              </a:rPr>
              <a:t>重塑前后数组中元素的总数量是不变的</a:t>
            </a:r>
            <a:r>
              <a:rPr lang="zh-CN" altLang="en-US" dirty="0">
                <a:solidFill>
                  <a:srgbClr val="595959"/>
                </a:solidFill>
              </a:rPr>
              <a:t>。</a:t>
            </a:r>
            <a:endParaRPr lang="en-US" altLang="zh-CN" dirty="0">
              <a:solidFill>
                <a:srgbClr val="595959"/>
              </a:solidFill>
            </a:endParaRPr>
          </a:p>
          <a:p>
            <a:pPr marL="342900" indent="-342900">
              <a:buFont typeface="Arial" panose="020B0604020202020204" pitchFamily="34" charset="0"/>
              <a:buChar char="•"/>
            </a:pPr>
            <a:r>
              <a:rPr lang="zh-CN" altLang="zh-CN" dirty="0">
                <a:solidFill>
                  <a:srgbClr val="595959"/>
                </a:solidFill>
              </a:rPr>
              <a:t>数组新形状应与原始形状兼容，也就是说</a:t>
            </a:r>
            <a:r>
              <a:rPr lang="zh-CN" altLang="zh-CN" dirty="0"/>
              <a:t>新形状的行数</a:t>
            </a:r>
            <a:r>
              <a:rPr lang="en-US" altLang="zh-CN" dirty="0">
                <a:sym typeface="Wingdings 2" panose="05020102010507070707" pitchFamily="18" charset="2"/>
              </a:rPr>
              <a:t></a:t>
            </a:r>
            <a:r>
              <a:rPr lang="zh-CN" altLang="zh-CN" dirty="0"/>
              <a:t>新形状的列数</a:t>
            </a:r>
            <a:r>
              <a:rPr lang="en-US" altLang="zh-CN" dirty="0"/>
              <a:t>=</a:t>
            </a:r>
            <a:r>
              <a:rPr lang="zh-CN" altLang="zh-CN" dirty="0"/>
              <a:t>原始形状的行数</a:t>
            </a:r>
            <a:r>
              <a:rPr lang="en-US" altLang="zh-CN" dirty="0">
                <a:sym typeface="Wingdings 2" panose="05020102010507070707" pitchFamily="18" charset="2"/>
              </a:rPr>
              <a:t></a:t>
            </a:r>
            <a:r>
              <a:rPr lang="zh-CN" altLang="zh-CN" dirty="0"/>
              <a:t>原始形状的列数</a:t>
            </a:r>
            <a:r>
              <a:rPr lang="zh-CN" altLang="zh-CN" dirty="0">
                <a:solidFill>
                  <a:srgbClr val="595959"/>
                </a:solidFill>
              </a:rPr>
              <a:t>。</a:t>
            </a:r>
          </a:p>
        </p:txBody>
      </p:sp>
      <p:sp>
        <p:nvSpPr>
          <p:cNvPr id="15" name="矩形: 圆角 139">
            <a:extLst>
              <a:ext uri="{FF2B5EF4-FFF2-40B4-BE49-F238E27FC236}">
                <a16:creationId xmlns:a16="http://schemas.microsoft.com/office/drawing/2014/main" id="{390D1F9B-2A91-378E-9D78-4F60EFF502E1}"/>
              </a:ext>
            </a:extLst>
          </p:cNvPr>
          <p:cNvSpPr/>
          <p:nvPr/>
        </p:nvSpPr>
        <p:spPr>
          <a:xfrm>
            <a:off x="1309941" y="3459126"/>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特点</a:t>
            </a:r>
          </a:p>
        </p:txBody>
      </p:sp>
      <p:pic>
        <p:nvPicPr>
          <p:cNvPr id="16" name="图片 15">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1208271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3119265" y="2947917"/>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09</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3119265" y="3868315"/>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10</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119265" y="4798893"/>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11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925738"/>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线性代数模块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851489"/>
            <a:ext cx="5142331" cy="613062"/>
            <a:chOff x="4315150" y="1647579"/>
            <a:chExt cx="3857250" cy="540057"/>
          </a:xfrm>
        </p:grpSpPr>
        <p:sp>
          <p:nvSpPr>
            <p:cNvPr id="56" name="矩形 55"/>
            <p:cNvSpPr/>
            <p:nvPr/>
          </p:nvSpPr>
          <p:spPr>
            <a:xfrm>
              <a:off x="4841196" y="1730243"/>
              <a:ext cx="2827147"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随机数模块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777240"/>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案例：计算股票收益率和波动率</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96939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数组的重塑</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DBC00147-0E30-7F88-5295-3B61DE58CAA1}"/>
              </a:ext>
            </a:extLst>
          </p:cNvPr>
          <p:cNvSpPr txBox="1"/>
          <p:nvPr/>
        </p:nvSpPr>
        <p:spPr>
          <a:xfrm>
            <a:off x="1143690" y="2226443"/>
            <a:ext cx="10167014" cy="969496"/>
          </a:xfrm>
          <a:prstGeom prst="rect">
            <a:avLst/>
          </a:prstGeom>
          <a:noFill/>
        </p:spPr>
        <p:txBody>
          <a:bodyPr wrap="square">
            <a:spAutoFit/>
          </a:bodyPr>
          <a:lstStyle/>
          <a:p>
            <a:pPr>
              <a:lnSpc>
                <a:spcPct val="150000"/>
              </a:lnSpc>
            </a:pPr>
            <a:r>
              <a:rPr lang="en-US"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NumPy</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中提供了重塑数组的</a:t>
            </a:r>
            <a:r>
              <a:rPr lang="en-US"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reshape()</a:t>
            </a:r>
            <a:r>
              <a:rPr lang="zh-CN" altLang="zh-CN" sz="19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方法</a:t>
            </a:r>
            <a:r>
              <a:rPr lang="zh-CN" altLang="zh-CN" sz="19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，该方法既可以改变具有相同维度的数组形状，又可以改变不同维度的数组形状。</a:t>
            </a:r>
          </a:p>
        </p:txBody>
      </p:sp>
      <p:sp>
        <p:nvSpPr>
          <p:cNvPr id="6" name="矩形: 圆角 139">
            <a:extLst>
              <a:ext uri="{FF2B5EF4-FFF2-40B4-BE49-F238E27FC236}">
                <a16:creationId xmlns:a16="http://schemas.microsoft.com/office/drawing/2014/main" id="{C5854BD2-95A8-2615-D778-3A061C808512}"/>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方法</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7" name="文本框 6">
            <a:extLst>
              <a:ext uri="{FF2B5EF4-FFF2-40B4-BE49-F238E27FC236}">
                <a16:creationId xmlns:a16="http://schemas.microsoft.com/office/drawing/2014/main" id="{1D3FA674-95C1-0ECC-79FD-23F24A4C7F3B}"/>
              </a:ext>
            </a:extLst>
          </p:cNvPr>
          <p:cNvSpPr txBox="1"/>
          <p:nvPr/>
        </p:nvSpPr>
        <p:spPr>
          <a:xfrm>
            <a:off x="1147578" y="3325834"/>
            <a:ext cx="3023585" cy="400110"/>
          </a:xfrm>
          <a:prstGeom prst="rect">
            <a:avLst/>
          </a:prstGeom>
          <a:noFill/>
        </p:spPr>
        <p:txBody>
          <a:bodyPr wrap="none" rtlCol="0">
            <a:spAutoFit/>
          </a:bodyPr>
          <a:lstStyle/>
          <a:p>
            <a:r>
              <a:rPr lang="zh-CN" altLang="zh-CN" sz="2000" b="1" dirty="0">
                <a:latin typeface="黑体" panose="02010609060101010101" pitchFamily="49" charset="-122"/>
                <a:ea typeface="黑体" panose="02010609060101010101" pitchFamily="49" charset="-122"/>
                <a:cs typeface="+mn-ea"/>
              </a:rPr>
              <a:t>一维数组重塑为二维数组</a:t>
            </a:r>
            <a:endParaRPr lang="zh-CN" altLang="en-US" sz="2000" b="1" dirty="0">
              <a:latin typeface="黑体" panose="02010609060101010101" pitchFamily="49" charset="-122"/>
              <a:ea typeface="黑体" panose="02010609060101010101" pitchFamily="49" charset="-122"/>
              <a:cs typeface="+mn-ea"/>
              <a:sym typeface="+mn-lt"/>
            </a:endParaRPr>
          </a:p>
        </p:txBody>
      </p:sp>
      <p:sp>
        <p:nvSpPr>
          <p:cNvPr id="8" name="矩形 7">
            <a:extLst>
              <a:ext uri="{FF2B5EF4-FFF2-40B4-BE49-F238E27FC236}">
                <a16:creationId xmlns:a16="http://schemas.microsoft.com/office/drawing/2014/main" id="{C49064EA-F804-BC14-E703-CDE9B7972A19}"/>
              </a:ext>
            </a:extLst>
          </p:cNvPr>
          <p:cNvSpPr/>
          <p:nvPr/>
        </p:nvSpPr>
        <p:spPr>
          <a:xfrm>
            <a:off x="1147578" y="3762741"/>
            <a:ext cx="4999474" cy="255090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4D6635A-0BCE-CA74-FF0C-151A5A316414}"/>
              </a:ext>
            </a:extLst>
          </p:cNvPr>
          <p:cNvSpPr txBox="1"/>
          <p:nvPr/>
        </p:nvSpPr>
        <p:spPr>
          <a:xfrm>
            <a:off x="1529709" y="4022531"/>
            <a:ext cx="4235212" cy="2031325"/>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array_1d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np.arange</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(1, 13)</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print('</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原数组的形状：</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str</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(array_1d.shape))</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array_2d = </a:t>
            </a: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array_1d.</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reshape((6,2))</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print('</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新数组的形状：</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str</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(array_2d.shape))</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2" name="文本框 11">
            <a:extLst>
              <a:ext uri="{FF2B5EF4-FFF2-40B4-BE49-F238E27FC236}">
                <a16:creationId xmlns:a16="http://schemas.microsoft.com/office/drawing/2014/main" id="{1D3FA674-95C1-0ECC-79FD-23F24A4C7F3B}"/>
              </a:ext>
            </a:extLst>
          </p:cNvPr>
          <p:cNvSpPr txBox="1"/>
          <p:nvPr/>
        </p:nvSpPr>
        <p:spPr>
          <a:xfrm>
            <a:off x="6311230" y="3325834"/>
            <a:ext cx="3023585" cy="400110"/>
          </a:xfrm>
          <a:prstGeom prst="rect">
            <a:avLst/>
          </a:prstGeom>
          <a:noFill/>
        </p:spPr>
        <p:txBody>
          <a:bodyPr wrap="none" rtlCol="0">
            <a:spAutoFit/>
          </a:bodyPr>
          <a:lstStyle/>
          <a:p>
            <a:r>
              <a:rPr lang="zh-CN" altLang="zh-CN" sz="2000" b="1" dirty="0">
                <a:latin typeface="黑体" panose="02010609060101010101" pitchFamily="49" charset="-122"/>
                <a:ea typeface="黑体" panose="02010609060101010101" pitchFamily="49" charset="-122"/>
                <a:cs typeface="+mn-ea"/>
              </a:rPr>
              <a:t>二维数组重塑为二维数组</a:t>
            </a:r>
            <a:endParaRPr lang="zh-CN" altLang="en-US" sz="2000" b="1" dirty="0">
              <a:latin typeface="黑体" panose="02010609060101010101" pitchFamily="49" charset="-122"/>
              <a:ea typeface="黑体" panose="02010609060101010101" pitchFamily="49" charset="-122"/>
              <a:cs typeface="+mn-ea"/>
              <a:sym typeface="+mn-lt"/>
            </a:endParaRPr>
          </a:p>
        </p:txBody>
      </p:sp>
      <p:sp>
        <p:nvSpPr>
          <p:cNvPr id="13" name="矩形 12">
            <a:extLst>
              <a:ext uri="{FF2B5EF4-FFF2-40B4-BE49-F238E27FC236}">
                <a16:creationId xmlns:a16="http://schemas.microsoft.com/office/drawing/2014/main" id="{C49064EA-F804-BC14-E703-CDE9B7972A19}"/>
              </a:ext>
            </a:extLst>
          </p:cNvPr>
          <p:cNvSpPr/>
          <p:nvPr/>
        </p:nvSpPr>
        <p:spPr>
          <a:xfrm>
            <a:off x="6311230" y="3762741"/>
            <a:ext cx="4999474" cy="255090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4D6635A-0BCE-CA74-FF0C-151A5A316414}"/>
              </a:ext>
            </a:extLst>
          </p:cNvPr>
          <p:cNvSpPr txBox="1"/>
          <p:nvPr/>
        </p:nvSpPr>
        <p:spPr>
          <a:xfrm>
            <a:off x="6693361" y="4299529"/>
            <a:ext cx="4235212" cy="1477328"/>
          </a:xfrm>
          <a:prstGeom prst="rect">
            <a:avLst/>
          </a:prstGeom>
          <a:noFill/>
        </p:spPr>
        <p:txBody>
          <a:bodyPr wrap="square">
            <a:spAutoFit/>
          </a:bodyPr>
          <a:lstStyle/>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new_array_2d = array_2d.</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reshape((3,4))</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print('</a:t>
            </a:r>
            <a:r>
              <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新数组的形状：</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str</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(new_array_2d.shape))</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print(new_array_2d)</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36338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73630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数组的转置操作</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dirty="0">
                <a:solidFill>
                  <a:srgbClr val="595959"/>
                </a:solidFill>
                <a:latin typeface="微软雅黑" panose="020B0503020204020204" pitchFamily="34" charset="-122"/>
                <a:ea typeface="微软雅黑" panose="020B0503020204020204" pitchFamily="34" charset="-122"/>
                <a:cs typeface="+mn-ea"/>
              </a:rPr>
              <a:t>T</a:t>
            </a:r>
            <a:r>
              <a:rPr lang="zh-CN" altLang="zh-CN" sz="1800" dirty="0">
                <a:solidFill>
                  <a:srgbClr val="595959"/>
                </a:solidFill>
                <a:latin typeface="微软雅黑" panose="020B0503020204020204" pitchFamily="34" charset="-122"/>
                <a:ea typeface="微软雅黑" panose="020B0503020204020204" pitchFamily="34" charset="-122"/>
                <a:cs typeface="+mn-ea"/>
              </a:rPr>
              <a:t>属性或</a:t>
            </a:r>
            <a:r>
              <a:rPr lang="en-US" altLang="zh-CN" sz="1800" dirty="0">
                <a:solidFill>
                  <a:srgbClr val="595959"/>
                </a:solidFill>
                <a:latin typeface="微软雅黑" panose="020B0503020204020204" pitchFamily="34" charset="-122"/>
                <a:ea typeface="微软雅黑" panose="020B0503020204020204" pitchFamily="34" charset="-122"/>
                <a:cs typeface="+mn-ea"/>
              </a:rPr>
              <a:t>transpose()</a:t>
            </a:r>
            <a:r>
              <a:rPr lang="zh-CN" altLang="zh-CN" sz="1800" dirty="0">
                <a:solidFill>
                  <a:srgbClr val="595959"/>
                </a:solidFill>
                <a:latin typeface="微软雅黑" panose="020B0503020204020204" pitchFamily="34" charset="-122"/>
                <a:ea typeface="微软雅黑" panose="020B0503020204020204" pitchFamily="34" charset="-122"/>
                <a:cs typeface="+mn-ea"/>
              </a:rPr>
              <a:t>方法实现数组的转置操作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63157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373AB7B8-3A3C-4294-9883-51C7B532C7E2}"/>
              </a:ext>
            </a:extLst>
          </p:cNvPr>
          <p:cNvSpPr txBox="1"/>
          <p:nvPr/>
        </p:nvSpPr>
        <p:spPr>
          <a:xfrm>
            <a:off x="999345" y="3566610"/>
            <a:ext cx="3632356" cy="499624"/>
          </a:xfrm>
          <a:prstGeom prst="rect">
            <a:avLst/>
          </a:prstGeom>
          <a:noFill/>
        </p:spPr>
        <p:txBody>
          <a:bodyPr wrap="square">
            <a:spAutoFit/>
          </a:bodyPr>
          <a:lstStyle>
            <a:defPPr>
              <a:defRPr lang="zh-CN"/>
            </a:defPPr>
            <a:lvl1pPr indent="0">
              <a:lnSpc>
                <a:spcPct val="150000"/>
              </a:lnSpc>
              <a:buFont typeface="Arial" panose="020B0604020202020204" pitchFamily="34" charset="0"/>
              <a:buNone/>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en-US" dirty="0"/>
              <a:t>通过</a:t>
            </a:r>
            <a:r>
              <a:rPr lang="en-US" altLang="zh-CN" dirty="0">
                <a:solidFill>
                  <a:srgbClr val="1369B2"/>
                </a:solidFill>
              </a:rPr>
              <a:t>T</a:t>
            </a:r>
            <a:r>
              <a:rPr lang="zh-CN" altLang="zh-CN" dirty="0">
                <a:solidFill>
                  <a:srgbClr val="1369B2"/>
                </a:solidFill>
              </a:rPr>
              <a:t>属性</a:t>
            </a:r>
            <a:r>
              <a:rPr lang="zh-CN" altLang="en-US" dirty="0"/>
              <a:t>实现数组的转置操作</a:t>
            </a:r>
            <a:endParaRPr lang="en-US" altLang="zh-CN" dirty="0"/>
          </a:p>
        </p:txBody>
      </p:sp>
      <p:sp>
        <p:nvSpPr>
          <p:cNvPr id="12" name="文本框 11">
            <a:extLst>
              <a:ext uri="{FF2B5EF4-FFF2-40B4-BE49-F238E27FC236}">
                <a16:creationId xmlns:a16="http://schemas.microsoft.com/office/drawing/2014/main" id="{FCF42177-117D-D699-3007-7F63C990D779}"/>
              </a:ext>
            </a:extLst>
          </p:cNvPr>
          <p:cNvSpPr txBox="1"/>
          <p:nvPr/>
        </p:nvSpPr>
        <p:spPr>
          <a:xfrm>
            <a:off x="7713803" y="3544158"/>
            <a:ext cx="3632356" cy="1015663"/>
          </a:xfrm>
          <a:prstGeom prst="rect">
            <a:avLst/>
          </a:prstGeom>
          <a:noFill/>
        </p:spPr>
        <p:txBody>
          <a:bodyPr wrap="square">
            <a:spAutoFit/>
          </a:bodyPr>
          <a:lstStyle>
            <a:defPPr>
              <a:defRPr lang="zh-CN"/>
            </a:defPPr>
            <a:lvl1pPr indent="0">
              <a:lnSpc>
                <a:spcPct val="150000"/>
              </a:lnSpc>
              <a:buFont typeface="Arial" panose="020B0604020202020204" pitchFamily="34" charset="0"/>
              <a:buNone/>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zh-CN" altLang="en-US" dirty="0"/>
              <a:t>通过</a:t>
            </a:r>
            <a:r>
              <a:rPr lang="en-US" altLang="zh-CN" dirty="0">
                <a:solidFill>
                  <a:srgbClr val="1369B2"/>
                </a:solidFill>
              </a:rPr>
              <a:t>transpose()</a:t>
            </a:r>
            <a:r>
              <a:rPr lang="zh-CN" altLang="zh-CN" dirty="0">
                <a:solidFill>
                  <a:srgbClr val="1369B2"/>
                </a:solidFill>
              </a:rPr>
              <a:t>方法</a:t>
            </a:r>
            <a:r>
              <a:rPr lang="zh-CN" altLang="en-US" dirty="0"/>
              <a:t>实现数组的转置操作</a:t>
            </a:r>
            <a:endParaRPr lang="en-US" altLang="zh-CN" dirty="0"/>
          </a:p>
        </p:txBody>
      </p:sp>
      <p:cxnSp>
        <p:nvCxnSpPr>
          <p:cNvPr id="13" name="肘形连接符 12">
            <a:extLst>
              <a:ext uri="{FF2B5EF4-FFF2-40B4-BE49-F238E27FC236}">
                <a16:creationId xmlns:a16="http://schemas.microsoft.com/office/drawing/2014/main" id="{81937C21-FF13-98B2-B61F-0A95955B9E3E}"/>
              </a:ext>
            </a:extLst>
          </p:cNvPr>
          <p:cNvCxnSpPr>
            <a:cxnSpLocks/>
            <a:stCxn id="11" idx="3"/>
          </p:cNvCxnSpPr>
          <p:nvPr>
            <p:custDataLst>
              <p:tags r:id="rId1"/>
            </p:custDataLst>
          </p:nvPr>
        </p:nvCxnSpPr>
        <p:spPr>
          <a:xfrm flipH="1">
            <a:off x="584573" y="3816422"/>
            <a:ext cx="4047128" cy="945674"/>
          </a:xfrm>
          <a:prstGeom prst="bentConnector3">
            <a:avLst>
              <a:gd name="adj1" fmla="val -5648"/>
            </a:avLst>
          </a:prstGeom>
          <a:ln cap="rnd">
            <a:solidFill>
              <a:srgbClr val="1370C0"/>
            </a:solidFill>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51A9C308-4FD0-B423-63A8-CB220518A133}"/>
              </a:ext>
            </a:extLst>
          </p:cNvPr>
          <p:cNvCxnSpPr>
            <a:cxnSpLocks/>
            <a:endCxn id="12" idx="1"/>
          </p:cNvCxnSpPr>
          <p:nvPr>
            <p:custDataLst>
              <p:tags r:id="rId2"/>
            </p:custDataLst>
          </p:nvPr>
        </p:nvCxnSpPr>
        <p:spPr>
          <a:xfrm rot="10800000">
            <a:off x="7713804" y="4051990"/>
            <a:ext cx="3747067" cy="710104"/>
          </a:xfrm>
          <a:prstGeom prst="bentConnector3">
            <a:avLst>
              <a:gd name="adj1" fmla="val 106101"/>
            </a:avLst>
          </a:prstGeom>
          <a:ln cap="rnd">
            <a:solidFill>
              <a:srgbClr val="1370C0"/>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3AFCC5E-8D44-2731-A5E2-45D1094261CE}"/>
              </a:ext>
            </a:extLst>
          </p:cNvPr>
          <p:cNvSpPr txBox="1"/>
          <p:nvPr/>
        </p:nvSpPr>
        <p:spPr>
          <a:xfrm>
            <a:off x="999345" y="3027756"/>
            <a:ext cx="1415772" cy="461665"/>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mn-lt"/>
              </a:rPr>
              <a:t>方式一：</a:t>
            </a:r>
          </a:p>
        </p:txBody>
      </p:sp>
      <p:sp>
        <p:nvSpPr>
          <p:cNvPr id="16" name="文本框 15">
            <a:extLst>
              <a:ext uri="{FF2B5EF4-FFF2-40B4-BE49-F238E27FC236}">
                <a16:creationId xmlns:a16="http://schemas.microsoft.com/office/drawing/2014/main" id="{BC4B93D0-FA73-2138-78C3-E49AC27ED406}"/>
              </a:ext>
            </a:extLst>
          </p:cNvPr>
          <p:cNvSpPr txBox="1"/>
          <p:nvPr/>
        </p:nvSpPr>
        <p:spPr>
          <a:xfrm>
            <a:off x="7362044" y="3005269"/>
            <a:ext cx="1415772" cy="461665"/>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mn-lt"/>
              </a:rPr>
              <a:t>方式二：</a:t>
            </a:r>
          </a:p>
        </p:txBody>
      </p:sp>
      <p:sp>
        <p:nvSpPr>
          <p:cNvPr id="18" name="矩形: 圆角 139">
            <a:extLst>
              <a:ext uri="{FF2B5EF4-FFF2-40B4-BE49-F238E27FC236}">
                <a16:creationId xmlns:a16="http://schemas.microsoft.com/office/drawing/2014/main" id="{C5854BD2-95A8-2615-D778-3A061C808512}"/>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宋体" panose="02010600030101010101" pitchFamily="2" charset="-122"/>
                <a:ea typeface="宋体" panose="02010600030101010101" pitchFamily="2" charset="-122"/>
                <a:sym typeface="思源宋体 CN" panose="02020400000000000000" pitchFamily="18" charset="-122"/>
              </a:rPr>
              <a:t>数组转置的方式</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748" y="2788141"/>
            <a:ext cx="2589653" cy="2846936"/>
          </a:xfrm>
          <a:prstGeom prst="rect">
            <a:avLst/>
          </a:prstGeom>
        </p:spPr>
      </p:pic>
    </p:spTree>
    <p:extLst>
      <p:ext uri="{BB962C8B-B14F-4D97-AF65-F5344CB8AC3E}">
        <p14:creationId xmlns:p14="http://schemas.microsoft.com/office/powerpoint/2010/main" val="2590798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C5854BD2-95A8-2615-D778-3A061C808512}"/>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T</a:t>
            </a:r>
            <a:r>
              <a:rPr lang="zh-CN" altLang="zh-CN" b="1" dirty="0">
                <a:latin typeface="宋体" panose="02010600030101010101" pitchFamily="2" charset="-122"/>
                <a:ea typeface="宋体" panose="02010600030101010101" pitchFamily="2" charset="-122"/>
              </a:rPr>
              <a:t>属性</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7" name="文本框 16">
            <a:extLst>
              <a:ext uri="{FF2B5EF4-FFF2-40B4-BE49-F238E27FC236}">
                <a16:creationId xmlns:a16="http://schemas.microsoft.com/office/drawing/2014/main" id="{DBC00147-0E30-7F88-5295-3B61DE58CAA1}"/>
              </a:ext>
            </a:extLst>
          </p:cNvPr>
          <p:cNvSpPr txBox="1"/>
          <p:nvPr/>
        </p:nvSpPr>
        <p:spPr>
          <a:xfrm>
            <a:off x="1143690" y="2226443"/>
            <a:ext cx="7111756" cy="553998"/>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属性是最简单的转置方式，它会</a:t>
            </a:r>
            <a:r>
              <a:rPr lang="zh-C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互换两个轴方向上的元素</a:t>
            </a:r>
            <a:r>
              <a:rPr lang="zh-C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sp>
        <p:nvSpPr>
          <p:cNvPr id="19" name="矩形 18">
            <a:extLst>
              <a:ext uri="{FF2B5EF4-FFF2-40B4-BE49-F238E27FC236}">
                <a16:creationId xmlns:a16="http://schemas.microsoft.com/office/drawing/2014/main" id="{C49064EA-F804-BC14-E703-CDE9B7972A19}"/>
              </a:ext>
            </a:extLst>
          </p:cNvPr>
          <p:cNvSpPr/>
          <p:nvPr/>
        </p:nvSpPr>
        <p:spPr>
          <a:xfrm>
            <a:off x="1216134" y="2853730"/>
            <a:ext cx="4999474"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84D6635A-0BCE-CA74-FF0C-151A5A316414}"/>
              </a:ext>
            </a:extLst>
          </p:cNvPr>
          <p:cNvSpPr txBox="1"/>
          <p:nvPr/>
        </p:nvSpPr>
        <p:spPr>
          <a:xfrm>
            <a:off x="1431396" y="3113520"/>
            <a:ext cx="4568949" cy="369332"/>
          </a:xfrm>
          <a:prstGeom prst="rect">
            <a:avLst/>
          </a:prstGeom>
          <a:noFill/>
        </p:spPr>
        <p:txBody>
          <a:bodyPr wrap="square">
            <a:spAutoFit/>
          </a:bodyPr>
          <a:lstStyle/>
          <a:p>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arr</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 </a:t>
            </a:r>
            <a:r>
              <a:rPr lang="en-US"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np.arange</a:t>
            </a:r>
            <a:r>
              <a:rPr lang="en-US"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(12).reshape</a:t>
            </a:r>
            <a:r>
              <a:rPr lang="en-US"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(3, 4)</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1" name="矩形 20">
            <a:extLst>
              <a:ext uri="{FF2B5EF4-FFF2-40B4-BE49-F238E27FC236}">
                <a16:creationId xmlns:a16="http://schemas.microsoft.com/office/drawing/2014/main" id="{C49064EA-F804-BC14-E703-CDE9B7972A19}"/>
              </a:ext>
            </a:extLst>
          </p:cNvPr>
          <p:cNvSpPr/>
          <p:nvPr/>
        </p:nvSpPr>
        <p:spPr>
          <a:xfrm>
            <a:off x="6430870" y="2853730"/>
            <a:ext cx="4999474"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84D6635A-0BCE-CA74-FF0C-151A5A316414}"/>
              </a:ext>
            </a:extLst>
          </p:cNvPr>
          <p:cNvSpPr txBox="1"/>
          <p:nvPr/>
        </p:nvSpPr>
        <p:spPr>
          <a:xfrm>
            <a:off x="6646132" y="3113520"/>
            <a:ext cx="4568949" cy="369332"/>
          </a:xfrm>
          <a:prstGeom prst="rect">
            <a:avLst/>
          </a:prstGeom>
          <a:noFill/>
        </p:spPr>
        <p:txBody>
          <a:bodyPr wrap="square">
            <a:spAutoFit/>
          </a:bodyPr>
          <a:lstStyle/>
          <a:p>
            <a:r>
              <a:rPr lang="en-US"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arr.T</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3" name="下箭头 22"/>
          <p:cNvSpPr/>
          <p:nvPr/>
        </p:nvSpPr>
        <p:spPr>
          <a:xfrm>
            <a:off x="3192259" y="3505994"/>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6828864" y="3505994"/>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34250" y="4265726"/>
            <a:ext cx="2986715" cy="1477328"/>
          </a:xfrm>
          <a:prstGeom prst="rect">
            <a:avLst/>
          </a:prstGeom>
        </p:spPr>
        <p:txBody>
          <a:bodyPr wrap="none">
            <a:spAutoFit/>
          </a:bodyPr>
          <a:lstStyle/>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array([[ 0,  1,  2,  3],</a:t>
            </a:r>
            <a:endPar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           [ 4,  5,  6,  7],</a:t>
            </a:r>
            <a:endPar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           [ 8,  9, 10, 11]])</a:t>
            </a:r>
            <a:endParaRPr lang="zh-CN" altLang="en-US"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6" name="矩形 25"/>
          <p:cNvSpPr/>
          <p:nvPr/>
        </p:nvSpPr>
        <p:spPr>
          <a:xfrm>
            <a:off x="6802571" y="4265726"/>
            <a:ext cx="2749019" cy="1938992"/>
          </a:xfrm>
          <a:prstGeom prst="rect">
            <a:avLst/>
          </a:prstGeom>
        </p:spPr>
        <p:txBody>
          <a:bodyPr wrap="square">
            <a:spAutoFit/>
          </a:bodyPr>
          <a:lstStyle/>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array([[ 0,  4,  8],</a:t>
            </a:r>
            <a:endPar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           [ 1,  5,  9],</a:t>
            </a:r>
            <a:endPar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           [ 2,  6, 10],</a:t>
            </a:r>
            <a:endParaRPr lang="zh-CN" altLang="zh-CN" sz="20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en-US" altLang="zh-CN" sz="2000" b="1" kern="0" dirty="0">
                <a:latin typeface="Microsoft YaHei" panose="020B0503020204020204" pitchFamily="34" charset="-122"/>
                <a:ea typeface="Microsoft YaHei" panose="020B0503020204020204" pitchFamily="34" charset="-122"/>
                <a:cs typeface="宋体" panose="02010600030101010101" pitchFamily="2" charset="-122"/>
              </a:rPr>
              <a:t>           [ 3,  7, 11]])</a:t>
            </a:r>
            <a:endParaRPr lang="zh-CN" altLang="en-US" sz="20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425388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C5854BD2-95A8-2615-D778-3A061C808512}"/>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宋体" panose="02010600030101010101" pitchFamily="2" charset="-122"/>
                <a:ea typeface="宋体" panose="02010600030101010101" pitchFamily="2" charset="-122"/>
              </a:rPr>
              <a:t>transpose()</a:t>
            </a:r>
            <a:r>
              <a:rPr lang="zh-CN" altLang="zh-CN" b="1">
                <a:latin typeface="宋体" panose="02010600030101010101" pitchFamily="2" charset="-122"/>
                <a:ea typeface="宋体" panose="02010600030101010101" pitchFamily="2" charset="-122"/>
              </a:rPr>
              <a:t>方法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7" name="文本框 16">
            <a:extLst>
              <a:ext uri="{FF2B5EF4-FFF2-40B4-BE49-F238E27FC236}">
                <a16:creationId xmlns:a16="http://schemas.microsoft.com/office/drawing/2014/main" id="{DBC00147-0E30-7F88-5295-3B61DE58CAA1}"/>
              </a:ext>
            </a:extLst>
          </p:cNvPr>
          <p:cNvSpPr txBox="1"/>
          <p:nvPr/>
        </p:nvSpPr>
        <p:spPr>
          <a:xfrm>
            <a:off x="1143689" y="2124019"/>
            <a:ext cx="10071391" cy="961225"/>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如果希望对</a:t>
            </a:r>
            <a:r>
              <a:rPr lang="zh-CN" altLang="en-US" sz="2000" kern="0" dirty="0">
                <a:solidFill>
                  <a:srgbClr val="595959"/>
                </a:solidFill>
                <a:latin typeface="Microsoft YaHei" panose="020B0503020204020204" pitchFamily="34" charset="-122"/>
                <a:ea typeface="Microsoft YaHei" panose="020B0503020204020204" pitchFamily="34" charset="-122"/>
              </a:rPr>
              <a:t>两个以上的轴上的元素</a:t>
            </a:r>
            <a:r>
              <a:rPr lang="zh-CN" altLang="zh-CN" sz="2000" kern="0" dirty="0">
                <a:solidFill>
                  <a:srgbClr val="595959"/>
                </a:solidFill>
                <a:latin typeface="Microsoft YaHei" panose="020B0503020204020204" pitchFamily="34" charset="-122"/>
                <a:ea typeface="Microsoft YaHei" panose="020B0503020204020204" pitchFamily="34" charset="-122"/>
              </a:rPr>
              <a:t>进行转置，则可以通过</a:t>
            </a:r>
            <a:r>
              <a:rPr lang="en-US" altLang="zh-CN" sz="2000" kern="0" dirty="0">
                <a:solidFill>
                  <a:srgbClr val="1369B2"/>
                </a:solidFill>
                <a:latin typeface="Microsoft YaHei" panose="020B0503020204020204" pitchFamily="34" charset="-122"/>
                <a:ea typeface="Microsoft YaHei" panose="020B0503020204020204" pitchFamily="34" charset="-122"/>
              </a:rPr>
              <a:t>transpose()</a:t>
            </a:r>
            <a:r>
              <a:rPr lang="zh-CN" altLang="zh-CN" sz="2000" kern="0" dirty="0">
                <a:solidFill>
                  <a:srgbClr val="1369B2"/>
                </a:solidFill>
                <a:latin typeface="Microsoft YaHei" panose="020B0503020204020204" pitchFamily="34" charset="-122"/>
                <a:ea typeface="Microsoft YaHei" panose="020B0503020204020204" pitchFamily="34" charset="-122"/>
              </a:rPr>
              <a:t>方法</a:t>
            </a:r>
            <a:r>
              <a:rPr lang="zh-CN" altLang="zh-CN" sz="2000" kern="0" dirty="0">
                <a:solidFill>
                  <a:srgbClr val="595959"/>
                </a:solidFill>
                <a:latin typeface="Microsoft YaHei" panose="020B0503020204020204" pitchFamily="34" charset="-122"/>
                <a:ea typeface="Microsoft YaHei" panose="020B0503020204020204" pitchFamily="34" charset="-122"/>
              </a:rPr>
              <a:t>实现。</a:t>
            </a:r>
            <a:r>
              <a:rPr lang="en-US" altLang="zh-CN" sz="2000" kern="0" dirty="0">
                <a:solidFill>
                  <a:srgbClr val="595959"/>
                </a:solidFill>
                <a:latin typeface="Microsoft YaHei" panose="020B0503020204020204" pitchFamily="34" charset="-122"/>
                <a:ea typeface="Microsoft YaHei" panose="020B0503020204020204" pitchFamily="34" charset="-122"/>
              </a:rPr>
              <a:t>transpose()</a:t>
            </a:r>
            <a:r>
              <a:rPr lang="zh-CN" altLang="zh-CN" sz="2000" kern="0" dirty="0">
                <a:solidFill>
                  <a:srgbClr val="595959"/>
                </a:solidFill>
                <a:latin typeface="Microsoft YaHei" panose="020B0503020204020204" pitchFamily="34" charset="-122"/>
                <a:ea typeface="Microsoft YaHei" panose="020B0503020204020204" pitchFamily="34" charset="-122"/>
              </a:rPr>
              <a:t>方法需要接收一个</a:t>
            </a:r>
            <a:r>
              <a:rPr lang="zh-CN" altLang="zh-CN" sz="2000" kern="0" dirty="0">
                <a:solidFill>
                  <a:srgbClr val="1369B2"/>
                </a:solidFill>
                <a:latin typeface="Microsoft YaHei" panose="020B0503020204020204" pitchFamily="34" charset="-122"/>
                <a:ea typeface="Microsoft YaHei" panose="020B0503020204020204" pitchFamily="34" charset="-122"/>
              </a:rPr>
              <a:t>由轴编号构成的元组</a:t>
            </a:r>
            <a:r>
              <a:rPr lang="zh-CN" altLang="zh-CN" sz="2000" kern="0" dirty="0">
                <a:solidFill>
                  <a:srgbClr val="595959"/>
                </a:solidFill>
                <a:latin typeface="Microsoft YaHei" panose="020B0503020204020204" pitchFamily="34" charset="-122"/>
                <a:ea typeface="Microsoft YaHei" panose="020B0503020204020204" pitchFamily="34" charset="-122"/>
              </a:rPr>
              <a:t>，返回一个按轴编号互换后的新数组</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C49064EA-F804-BC14-E703-CDE9B7972A19}"/>
              </a:ext>
            </a:extLst>
          </p:cNvPr>
          <p:cNvSpPr/>
          <p:nvPr/>
        </p:nvSpPr>
        <p:spPr>
          <a:xfrm>
            <a:off x="1216134" y="3459569"/>
            <a:ext cx="4999474" cy="175349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A38C6F72-4BD9-769F-7402-1C8349A75254}"/>
              </a:ext>
            </a:extLst>
          </p:cNvPr>
          <p:cNvSpPr txBox="1"/>
          <p:nvPr/>
        </p:nvSpPr>
        <p:spPr>
          <a:xfrm>
            <a:off x="1395392" y="3771183"/>
            <a:ext cx="4640957" cy="1142620"/>
          </a:xfrm>
          <a:prstGeom prst="rect">
            <a:avLst/>
          </a:prstGeom>
          <a:noFill/>
        </p:spPr>
        <p:txBody>
          <a:bodyPr wrap="square">
            <a:spAutoFit/>
          </a:bodyPr>
          <a:lstStyle/>
          <a:p>
            <a:pPr>
              <a:lnSpc>
                <a:spcPct val="115000"/>
              </a:lnSpc>
            </a:pPr>
            <a:r>
              <a:rPr lang="en-US" altLang="zh-CN" sz="2000">
                <a:solidFill>
                  <a:srgbClr val="000000"/>
                </a:solidFill>
                <a:latin typeface="Courier New" panose="02070309020205020404" pitchFamily="49" charset="0"/>
                <a:ea typeface="宋体" panose="02010600030101010101" pitchFamily="2" charset="-122"/>
              </a:rPr>
              <a:t>arr = np.arange(24).reshape(</a:t>
            </a:r>
          </a:p>
          <a:p>
            <a:pPr>
              <a:lnSpc>
                <a:spcPct val="115000"/>
              </a:lnSpc>
            </a:pPr>
            <a:r>
              <a:rPr lang="zh-CN" altLang="en-US" sz="2000">
                <a:solidFill>
                  <a:srgbClr val="000000"/>
                </a:solidFill>
                <a:latin typeface="Courier New" panose="02070309020205020404" pitchFamily="49" charset="0"/>
                <a:ea typeface="宋体" panose="02010600030101010101" pitchFamily="2" charset="-122"/>
              </a:rPr>
              <a:t>      </a:t>
            </a:r>
            <a:r>
              <a:rPr lang="en-US" altLang="zh-CN" sz="2000">
                <a:solidFill>
                  <a:srgbClr val="000000"/>
                </a:solidFill>
                <a:latin typeface="Courier New" panose="02070309020205020404" pitchFamily="49" charset="0"/>
                <a:ea typeface="宋体" panose="02010600030101010101" pitchFamily="2" charset="-122"/>
              </a:rPr>
              <a:t>(2, 3, 4))</a:t>
            </a:r>
          </a:p>
          <a:p>
            <a:pPr>
              <a:lnSpc>
                <a:spcPct val="115000"/>
              </a:lnSpc>
            </a:pPr>
            <a:r>
              <a:rPr lang="en-US" altLang="zh-CN" sz="2000">
                <a:solidFill>
                  <a:srgbClr val="000000"/>
                </a:solidFill>
                <a:latin typeface="Courier New" panose="02070309020205020404" pitchFamily="49" charset="0"/>
                <a:ea typeface="宋体" panose="02010600030101010101" pitchFamily="2" charset="-122"/>
              </a:rPr>
              <a:t>arr.</a:t>
            </a:r>
            <a:r>
              <a:rPr lang="en-US" altLang="zh-CN" sz="2000" b="1">
                <a:solidFill>
                  <a:srgbClr val="1369B2"/>
                </a:solidFill>
                <a:latin typeface="Courier New" panose="02070309020205020404" pitchFamily="49" charset="0"/>
                <a:ea typeface="宋体" panose="02010600030101010101" pitchFamily="2" charset="-122"/>
              </a:rPr>
              <a:t>transpose((0, 1, 2))</a:t>
            </a:r>
            <a:r>
              <a:rPr lang="zh-CN" altLang="zh-CN" sz="2000">
                <a:solidFill>
                  <a:srgbClr val="000000"/>
                </a:solidFill>
                <a:latin typeface="Courier New" panose="02070309020205020404" pitchFamily="49" charset="0"/>
                <a:ea typeface="宋体" panose="02010600030101010101" pitchFamily="2" charset="-122"/>
              </a:rPr>
              <a:t> </a:t>
            </a:r>
          </a:p>
        </p:txBody>
      </p:sp>
      <p:sp>
        <p:nvSpPr>
          <p:cNvPr id="4" name="下箭头 3">
            <a:extLst>
              <a:ext uri="{FF2B5EF4-FFF2-40B4-BE49-F238E27FC236}">
                <a16:creationId xmlns:a16="http://schemas.microsoft.com/office/drawing/2014/main" id="{5AC222A8-7E83-940C-C779-6FBA529972C9}"/>
              </a:ext>
            </a:extLst>
          </p:cNvPr>
          <p:cNvSpPr/>
          <p:nvPr/>
        </p:nvSpPr>
        <p:spPr>
          <a:xfrm rot="16200000">
            <a:off x="6423421" y="4012045"/>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1F82ACE-DAD8-F26D-4C8F-4465D9BEAB66}"/>
              </a:ext>
            </a:extLst>
          </p:cNvPr>
          <p:cNvSpPr/>
          <p:nvPr/>
        </p:nvSpPr>
        <p:spPr>
          <a:xfrm>
            <a:off x="7122675" y="3235350"/>
            <a:ext cx="3942969" cy="2951898"/>
          </a:xfrm>
          <a:prstGeom prst="rect">
            <a:avLst/>
          </a:prstGeom>
        </p:spPr>
        <p:txBody>
          <a:bodyPr wrap="square">
            <a:spAutoFit/>
          </a:bodyPr>
          <a:lstStyle/>
          <a:p>
            <a:pPr>
              <a:lnSpc>
                <a:spcPct val="150000"/>
              </a:lnSpc>
            </a:pPr>
            <a:r>
              <a:rPr lang="en-US" altLang="zh-CN" sz="1800" b="1" kern="0" dirty="0">
                <a:latin typeface="Microsoft YaHei" panose="020B0503020204020204" pitchFamily="34" charset="-122"/>
                <a:ea typeface="Microsoft YaHei" panose="020B0503020204020204" pitchFamily="34" charset="-122"/>
              </a:rPr>
              <a:t>array([[[ 0,  1,  2,  3],</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[ 4,  5,  6,  7],</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[ 8,  9, 10, 11]],</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[[12, 13, 14, 15],</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[16, 17, 18, 19],</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[20, 21, 22, 23]]])</a:t>
            </a:r>
            <a:r>
              <a:rPr lang="zh-CN" altLang="zh-CN" sz="1800" b="1" kern="0" dirty="0">
                <a:latin typeface="Microsoft YaHei" panose="020B0503020204020204" pitchFamily="34" charset="-122"/>
                <a:ea typeface="Microsoft YaHei" panose="020B0503020204020204" pitchFamily="34" charset="-122"/>
              </a:rPr>
              <a:t> </a:t>
            </a:r>
            <a:endParaRPr lang="zh-CN" altLang="en-US" sz="1800" b="1" kern="0" dirty="0">
              <a:latin typeface="Microsoft YaHei" panose="020B0503020204020204" pitchFamily="34" charset="-122"/>
              <a:ea typeface="Microsoft YaHei" panose="020B0503020204020204" pitchFamily="34" charset="-122"/>
            </a:endParaRPr>
          </a:p>
        </p:txBody>
      </p:sp>
      <p:sp>
        <p:nvSpPr>
          <p:cNvPr id="6" name="矩形标注 5">
            <a:extLst>
              <a:ext uri="{FF2B5EF4-FFF2-40B4-BE49-F238E27FC236}">
                <a16:creationId xmlns:a16="http://schemas.microsoft.com/office/drawing/2014/main" id="{25ABB289-4748-2F8B-F639-F6619408B02F}"/>
              </a:ext>
            </a:extLst>
          </p:cNvPr>
          <p:cNvSpPr/>
          <p:nvPr/>
        </p:nvSpPr>
        <p:spPr>
          <a:xfrm>
            <a:off x="1216134" y="5398227"/>
            <a:ext cx="5023088" cy="562944"/>
          </a:xfrm>
          <a:prstGeom prst="wedgeRectCallout">
            <a:avLst>
              <a:gd name="adj1" fmla="val 73357"/>
              <a:gd name="adj2" fmla="val -4291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948B515-D73B-B035-237E-9FADE23BE5FB}"/>
              </a:ext>
            </a:extLst>
          </p:cNvPr>
          <p:cNvSpPr txBox="1"/>
          <p:nvPr/>
        </p:nvSpPr>
        <p:spPr>
          <a:xfrm>
            <a:off x="1751960" y="5452104"/>
            <a:ext cx="4487262" cy="455189"/>
          </a:xfrm>
          <a:prstGeom prst="rect">
            <a:avLst/>
          </a:prstGeom>
          <a:noFill/>
        </p:spPr>
        <p:txBody>
          <a:bodyPr wrap="square" rtlCol="0">
            <a:spAutoFit/>
          </a:bodyPr>
          <a:lstStyle/>
          <a:p>
            <a:pPr>
              <a:lnSpc>
                <a:spcPct val="150000"/>
              </a:lnSpc>
            </a:pP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轴编号元组中元素的顺序默认是</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0</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1</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2</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 </a:t>
            </a:r>
          </a:p>
        </p:txBody>
      </p:sp>
    </p:spTree>
    <p:extLst>
      <p:ext uri="{BB962C8B-B14F-4D97-AF65-F5344CB8AC3E}">
        <p14:creationId xmlns:p14="http://schemas.microsoft.com/office/powerpoint/2010/main" val="426909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C5854BD2-95A8-2615-D778-3A061C808512}"/>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宋体" panose="02010600030101010101" pitchFamily="2" charset="-122"/>
                <a:ea typeface="宋体" panose="02010600030101010101" pitchFamily="2" charset="-122"/>
              </a:rPr>
              <a:t>transpose()</a:t>
            </a:r>
            <a:r>
              <a:rPr lang="zh-CN" altLang="zh-CN" b="1">
                <a:latin typeface="宋体" panose="02010600030101010101" pitchFamily="2" charset="-122"/>
                <a:ea typeface="宋体" panose="02010600030101010101" pitchFamily="2" charset="-122"/>
              </a:rPr>
              <a:t>方法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9" name="矩形 18">
            <a:extLst>
              <a:ext uri="{FF2B5EF4-FFF2-40B4-BE49-F238E27FC236}">
                <a16:creationId xmlns:a16="http://schemas.microsoft.com/office/drawing/2014/main" id="{C49064EA-F804-BC14-E703-CDE9B7972A19}"/>
              </a:ext>
            </a:extLst>
          </p:cNvPr>
          <p:cNvSpPr/>
          <p:nvPr/>
        </p:nvSpPr>
        <p:spPr>
          <a:xfrm>
            <a:off x="927666" y="2421682"/>
            <a:ext cx="4999474" cy="172819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A38C6F72-4BD9-769F-7402-1C8349A75254}"/>
              </a:ext>
            </a:extLst>
          </p:cNvPr>
          <p:cNvSpPr txBox="1"/>
          <p:nvPr/>
        </p:nvSpPr>
        <p:spPr>
          <a:xfrm>
            <a:off x="1106924" y="2725206"/>
            <a:ext cx="4640957" cy="1142620"/>
          </a:xfrm>
          <a:prstGeom prst="rect">
            <a:avLst/>
          </a:prstGeom>
          <a:noFill/>
        </p:spPr>
        <p:txBody>
          <a:bodyPr wrap="square">
            <a:spAutoFit/>
          </a:bodyPr>
          <a:lstStyle/>
          <a:p>
            <a:pPr>
              <a:lnSpc>
                <a:spcPct val="115000"/>
              </a:lnSpc>
            </a:pPr>
            <a:r>
              <a:rPr lang="en-US" altLang="zh-CN" sz="2000">
                <a:solidFill>
                  <a:srgbClr val="000000"/>
                </a:solidFill>
                <a:latin typeface="Courier New" panose="02070309020205020404" pitchFamily="49" charset="0"/>
                <a:ea typeface="宋体" panose="02010600030101010101" pitchFamily="2" charset="-122"/>
              </a:rPr>
              <a:t>new_arr = arr.</a:t>
            </a:r>
            <a:r>
              <a:rPr lang="en-US" altLang="zh-CN" sz="2000" b="1">
                <a:solidFill>
                  <a:srgbClr val="1369B2"/>
                </a:solidFill>
                <a:latin typeface="Courier New" panose="02070309020205020404" pitchFamily="49" charset="0"/>
                <a:ea typeface="宋体" panose="02010600030101010101" pitchFamily="2" charset="-122"/>
              </a:rPr>
              <a:t>transpose(</a:t>
            </a:r>
          </a:p>
          <a:p>
            <a:pPr>
              <a:lnSpc>
                <a:spcPct val="115000"/>
              </a:lnSpc>
            </a:pPr>
            <a:r>
              <a:rPr lang="zh-CN" altLang="en-US" sz="2000" b="1">
                <a:solidFill>
                  <a:srgbClr val="1369B2"/>
                </a:solidFill>
                <a:latin typeface="Courier New" panose="02070309020205020404" pitchFamily="49" charset="0"/>
                <a:ea typeface="宋体" panose="02010600030101010101" pitchFamily="2" charset="-122"/>
              </a:rPr>
              <a:t>          </a:t>
            </a:r>
            <a:r>
              <a:rPr lang="en-US" altLang="zh-CN" sz="2000" b="1">
                <a:solidFill>
                  <a:srgbClr val="1369B2"/>
                </a:solidFill>
                <a:latin typeface="Courier New" panose="02070309020205020404" pitchFamily="49" charset="0"/>
                <a:ea typeface="宋体" panose="02010600030101010101" pitchFamily="2" charset="-122"/>
              </a:rPr>
              <a:t>(1, 0, 2))</a:t>
            </a:r>
            <a:endParaRPr lang="zh-CN" altLang="zh-CN" sz="2000" b="1">
              <a:solidFill>
                <a:srgbClr val="1369B2"/>
              </a:solidFill>
              <a:latin typeface="Courier New" panose="02070309020205020404" pitchFamily="49" charset="0"/>
              <a:ea typeface="宋体" panose="02010600030101010101" pitchFamily="2" charset="-122"/>
            </a:endParaRPr>
          </a:p>
          <a:p>
            <a:pPr>
              <a:lnSpc>
                <a:spcPct val="115000"/>
              </a:lnSpc>
            </a:pPr>
            <a:r>
              <a:rPr lang="en-US" altLang="zh-CN" sz="2000">
                <a:solidFill>
                  <a:srgbClr val="000000"/>
                </a:solidFill>
                <a:latin typeface="Courier New" panose="02070309020205020404" pitchFamily="49" charset="0"/>
                <a:ea typeface="宋体" panose="02010600030101010101" pitchFamily="2" charset="-122"/>
              </a:rPr>
              <a:t>new_arr.shape</a:t>
            </a:r>
            <a:r>
              <a:rPr lang="zh-CN" altLang="zh-CN" sz="2000">
                <a:solidFill>
                  <a:srgbClr val="000000"/>
                </a:solidFill>
                <a:latin typeface="Courier New" panose="02070309020205020404" pitchFamily="49" charset="0"/>
                <a:ea typeface="宋体" panose="02010600030101010101" pitchFamily="2" charset="-122"/>
              </a:rPr>
              <a:t>  </a:t>
            </a:r>
            <a:endParaRPr lang="en-US" altLang="zh-CN" sz="2000">
              <a:solidFill>
                <a:srgbClr val="000000"/>
              </a:solidFill>
              <a:latin typeface="Courier New" panose="02070309020205020404" pitchFamily="49" charset="0"/>
              <a:ea typeface="宋体" panose="02010600030101010101" pitchFamily="2" charset="-122"/>
            </a:endParaRPr>
          </a:p>
        </p:txBody>
      </p:sp>
      <p:sp>
        <p:nvSpPr>
          <p:cNvPr id="3" name="下箭头 2">
            <a:extLst>
              <a:ext uri="{FF2B5EF4-FFF2-40B4-BE49-F238E27FC236}">
                <a16:creationId xmlns:a16="http://schemas.microsoft.com/office/drawing/2014/main" id="{2D35EE76-390C-EF31-1E2C-AE6009BCEA8C}"/>
              </a:ext>
            </a:extLst>
          </p:cNvPr>
          <p:cNvSpPr/>
          <p:nvPr/>
        </p:nvSpPr>
        <p:spPr>
          <a:xfrm>
            <a:off x="2533198" y="3867826"/>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BF26A4A-2391-5909-681B-1B5F2A005B09}"/>
              </a:ext>
            </a:extLst>
          </p:cNvPr>
          <p:cNvSpPr/>
          <p:nvPr/>
        </p:nvSpPr>
        <p:spPr>
          <a:xfrm>
            <a:off x="2147035" y="4570335"/>
            <a:ext cx="1443024" cy="581057"/>
          </a:xfrm>
          <a:prstGeom prst="rect">
            <a:avLst/>
          </a:prstGeom>
        </p:spPr>
        <p:txBody>
          <a:bodyPr wrap="none">
            <a:spAutoFit/>
          </a:bodyPr>
          <a:lstStyle/>
          <a:p>
            <a:pPr>
              <a:lnSpc>
                <a:spcPct val="150000"/>
              </a:lnSpc>
            </a:pPr>
            <a:r>
              <a:rPr lang="en-US" altLang="zh-CN" b="1" kern="0" dirty="0">
                <a:latin typeface="Microsoft YaHei" panose="020B0503020204020204" pitchFamily="34" charset="-122"/>
                <a:ea typeface="Microsoft YaHei" panose="020B0503020204020204" pitchFamily="34" charset="-122"/>
              </a:rPr>
              <a:t>(3, 2, 4)</a:t>
            </a:r>
            <a:r>
              <a:rPr lang="zh-CN" altLang="zh-CN" b="1" kern="0" dirty="0">
                <a:latin typeface="Microsoft YaHei" panose="020B0503020204020204" pitchFamily="34" charset="-122"/>
                <a:ea typeface="Microsoft YaHei" panose="020B0503020204020204" pitchFamily="34" charset="-122"/>
              </a:rPr>
              <a:t> </a:t>
            </a:r>
            <a:endParaRPr lang="zh-CN" altLang="en-US" b="1" kern="0" dirty="0">
              <a:latin typeface="Microsoft YaHei" panose="020B0503020204020204" pitchFamily="34" charset="-122"/>
              <a:ea typeface="Microsoft YaHei" panose="020B0503020204020204" pitchFamily="34" charset="-122"/>
            </a:endParaRPr>
          </a:p>
        </p:txBody>
      </p:sp>
      <p:sp>
        <p:nvSpPr>
          <p:cNvPr id="5" name="矩形标注 4">
            <a:extLst>
              <a:ext uri="{FF2B5EF4-FFF2-40B4-BE49-F238E27FC236}">
                <a16:creationId xmlns:a16="http://schemas.microsoft.com/office/drawing/2014/main" id="{FF8A97B2-0C19-E0FA-D549-4F41BAE6CA5D}"/>
              </a:ext>
            </a:extLst>
          </p:cNvPr>
          <p:cNvSpPr/>
          <p:nvPr/>
        </p:nvSpPr>
        <p:spPr>
          <a:xfrm>
            <a:off x="927666" y="5292494"/>
            <a:ext cx="5095532" cy="1026556"/>
          </a:xfrm>
          <a:prstGeom prst="wedgeRectCallout">
            <a:avLst>
              <a:gd name="adj1" fmla="val -20266"/>
              <a:gd name="adj2" fmla="val -6519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8608AFAA-3F9E-E458-E9B5-C408B251D6AB}"/>
              </a:ext>
            </a:extLst>
          </p:cNvPr>
          <p:cNvSpPr txBox="1"/>
          <p:nvPr/>
        </p:nvSpPr>
        <p:spPr>
          <a:xfrm>
            <a:off x="1240976" y="5444642"/>
            <a:ext cx="4468911" cy="787523"/>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比较</a:t>
            </a:r>
            <a:r>
              <a:rPr lang="en-US" altLang="zh-CN" sz="1600" kern="0" dirty="0">
                <a:effectLst/>
                <a:latin typeface="Times New Roman" panose="02020603050405020304" pitchFamily="18" charset="0"/>
                <a:ea typeface="宋体" panose="02010600030101010101" pitchFamily="2" charset="-122"/>
                <a:cs typeface="宋体" panose="02010600030101010101" pitchFamily="2" charset="-122"/>
              </a:rPr>
              <a:t>(2, 3, 4)</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 可知，前两个值的顺序发生了变化，说明这两个轴的元素进行了互换。 </a:t>
            </a:r>
          </a:p>
        </p:txBody>
      </p:sp>
      <p:sp>
        <p:nvSpPr>
          <p:cNvPr id="7" name="矩形 6">
            <a:extLst>
              <a:ext uri="{FF2B5EF4-FFF2-40B4-BE49-F238E27FC236}">
                <a16:creationId xmlns:a16="http://schemas.microsoft.com/office/drawing/2014/main" id="{AE222087-6748-595A-2214-6F6647EE4B83}"/>
              </a:ext>
            </a:extLst>
          </p:cNvPr>
          <p:cNvSpPr/>
          <p:nvPr/>
        </p:nvSpPr>
        <p:spPr>
          <a:xfrm>
            <a:off x="6383238" y="2421682"/>
            <a:ext cx="4999474" cy="172819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4DC905D0-0A77-6235-83E3-4BF427BC72BD}"/>
              </a:ext>
            </a:extLst>
          </p:cNvPr>
          <p:cNvSpPr txBox="1"/>
          <p:nvPr/>
        </p:nvSpPr>
        <p:spPr>
          <a:xfrm>
            <a:off x="6562496" y="2725206"/>
            <a:ext cx="4640957" cy="1142620"/>
          </a:xfrm>
          <a:prstGeom prst="rect">
            <a:avLst/>
          </a:prstGeom>
          <a:noFill/>
        </p:spPr>
        <p:txBody>
          <a:bodyPr wrap="square">
            <a:spAutoFit/>
          </a:bodyPr>
          <a:lstStyle/>
          <a:p>
            <a:pPr>
              <a:lnSpc>
                <a:spcPct val="115000"/>
              </a:lnSpc>
            </a:pPr>
            <a:r>
              <a:rPr lang="en-US" altLang="zh-CN" sz="2000">
                <a:solidFill>
                  <a:srgbClr val="000000"/>
                </a:solidFill>
                <a:latin typeface="Courier New" panose="02070309020205020404" pitchFamily="49" charset="0"/>
                <a:ea typeface="宋体" panose="02010600030101010101" pitchFamily="2" charset="-122"/>
              </a:rPr>
              <a:t>new_arr = arr.transpose(</a:t>
            </a:r>
          </a:p>
          <a:p>
            <a:pPr>
              <a:lnSpc>
                <a:spcPct val="115000"/>
              </a:lnSpc>
            </a:pPr>
            <a:r>
              <a:rPr lang="zh-CN" altLang="en-US" sz="2000">
                <a:solidFill>
                  <a:srgbClr val="000000"/>
                </a:solidFill>
                <a:latin typeface="Courier New" panose="02070309020205020404" pitchFamily="49" charset="0"/>
                <a:ea typeface="宋体" panose="02010600030101010101" pitchFamily="2" charset="-122"/>
              </a:rPr>
              <a:t>          </a:t>
            </a:r>
            <a:r>
              <a:rPr lang="en-US" altLang="zh-CN" sz="2000">
                <a:solidFill>
                  <a:srgbClr val="000000"/>
                </a:solidFill>
                <a:latin typeface="Courier New" panose="02070309020205020404" pitchFamily="49" charset="0"/>
                <a:ea typeface="宋体" panose="02010600030101010101" pitchFamily="2" charset="-122"/>
              </a:rPr>
              <a:t>(0, 2, 1))</a:t>
            </a:r>
          </a:p>
          <a:p>
            <a:pPr>
              <a:lnSpc>
                <a:spcPct val="115000"/>
              </a:lnSpc>
            </a:pPr>
            <a:r>
              <a:rPr lang="en-US" altLang="zh-CN" sz="2000">
                <a:solidFill>
                  <a:srgbClr val="000000"/>
                </a:solidFill>
                <a:latin typeface="Courier New" panose="02070309020205020404" pitchFamily="49" charset="0"/>
                <a:ea typeface="宋体" panose="02010600030101010101" pitchFamily="2" charset="-122"/>
              </a:rPr>
              <a:t>new_arr.shape</a:t>
            </a:r>
            <a:r>
              <a:rPr lang="zh-CN" altLang="zh-CN" sz="2000">
                <a:solidFill>
                  <a:srgbClr val="000000"/>
                </a:solidFill>
                <a:latin typeface="Courier New" panose="02070309020205020404" pitchFamily="49" charset="0"/>
                <a:ea typeface="宋体" panose="02010600030101010101" pitchFamily="2" charset="-122"/>
              </a:rPr>
              <a:t> </a:t>
            </a:r>
          </a:p>
        </p:txBody>
      </p:sp>
      <p:sp>
        <p:nvSpPr>
          <p:cNvPr id="9" name="下箭头 8">
            <a:extLst>
              <a:ext uri="{FF2B5EF4-FFF2-40B4-BE49-F238E27FC236}">
                <a16:creationId xmlns:a16="http://schemas.microsoft.com/office/drawing/2014/main" id="{CB114CA9-314E-8E39-59DE-A13DD08887A9}"/>
              </a:ext>
            </a:extLst>
          </p:cNvPr>
          <p:cNvSpPr/>
          <p:nvPr/>
        </p:nvSpPr>
        <p:spPr>
          <a:xfrm>
            <a:off x="7988770" y="3867826"/>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87DC34D-21AA-FFDB-7D62-57193C2B865A}"/>
              </a:ext>
            </a:extLst>
          </p:cNvPr>
          <p:cNvSpPr/>
          <p:nvPr/>
        </p:nvSpPr>
        <p:spPr>
          <a:xfrm>
            <a:off x="7602607" y="4570335"/>
            <a:ext cx="1494320" cy="587340"/>
          </a:xfrm>
          <a:prstGeom prst="rect">
            <a:avLst/>
          </a:prstGeom>
        </p:spPr>
        <p:txBody>
          <a:bodyPr wrap="none">
            <a:spAutoFit/>
          </a:bodyPr>
          <a:lstStyle/>
          <a:p>
            <a:pPr>
              <a:lnSpc>
                <a:spcPct val="150000"/>
              </a:lnSpc>
            </a:pPr>
            <a:r>
              <a:rPr lang="en-US" altLang="zh-CN" b="1" kern="0">
                <a:latin typeface="Microsoft YaHei" panose="020B0503020204020204" pitchFamily="34" charset="-122"/>
                <a:ea typeface="Microsoft YaHei" panose="020B0503020204020204" pitchFamily="34" charset="-122"/>
              </a:rPr>
              <a:t>(2, 4, 3)</a:t>
            </a:r>
            <a:r>
              <a:rPr lang="zh-CN" altLang="zh-CN" b="1" kern="0">
                <a:latin typeface="Microsoft YaHei" panose="020B0503020204020204" pitchFamily="34" charset="-122"/>
                <a:ea typeface="Microsoft YaHei" panose="020B0503020204020204" pitchFamily="34" charset="-122"/>
              </a:rPr>
              <a:t> </a:t>
            </a:r>
            <a:endParaRPr lang="zh-CN" altLang="en-US" b="1" kern="0" dirty="0">
              <a:latin typeface="Microsoft YaHei" panose="020B0503020204020204" pitchFamily="34" charset="-122"/>
              <a:ea typeface="Microsoft YaHei" panose="020B0503020204020204" pitchFamily="34" charset="-122"/>
            </a:endParaRPr>
          </a:p>
        </p:txBody>
      </p:sp>
      <p:sp>
        <p:nvSpPr>
          <p:cNvPr id="11" name="矩形标注 10">
            <a:extLst>
              <a:ext uri="{FF2B5EF4-FFF2-40B4-BE49-F238E27FC236}">
                <a16:creationId xmlns:a16="http://schemas.microsoft.com/office/drawing/2014/main" id="{896D3B8E-D90C-5AAD-4411-C6179F1169BE}"/>
              </a:ext>
            </a:extLst>
          </p:cNvPr>
          <p:cNvSpPr/>
          <p:nvPr/>
        </p:nvSpPr>
        <p:spPr>
          <a:xfrm>
            <a:off x="6383238" y="5292493"/>
            <a:ext cx="5095532" cy="1026557"/>
          </a:xfrm>
          <a:prstGeom prst="wedgeRectCallout">
            <a:avLst>
              <a:gd name="adj1" fmla="val -20266"/>
              <a:gd name="adj2" fmla="val -6519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08CA2A41-1997-4CBE-AEFF-86DE96B4D537}"/>
              </a:ext>
            </a:extLst>
          </p:cNvPr>
          <p:cNvSpPr txBox="1"/>
          <p:nvPr/>
        </p:nvSpPr>
        <p:spPr>
          <a:xfrm>
            <a:off x="6696548" y="5444642"/>
            <a:ext cx="4468911" cy="787523"/>
          </a:xfrm>
          <a:prstGeom prst="rect">
            <a:avLst/>
          </a:prstGeom>
          <a:noFill/>
        </p:spPr>
        <p:txBody>
          <a:bodyPr wrap="square" rtlCol="0">
            <a:spAutoFit/>
          </a:bodyPr>
          <a:lstStyle/>
          <a:p>
            <a:pPr>
              <a:lnSpc>
                <a:spcPct val="150000"/>
              </a:lnSpc>
            </a:pP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比较</a:t>
            </a:r>
            <a:r>
              <a:rPr lang="en-US" altLang="zh-CN" sz="1600" kern="0" dirty="0">
                <a:effectLst/>
                <a:latin typeface="Times New Roman" panose="02020603050405020304" pitchFamily="18" charset="0"/>
                <a:ea typeface="宋体" panose="02010600030101010101" pitchFamily="2" charset="-122"/>
                <a:cs typeface="宋体" panose="02010600030101010101" pitchFamily="2" charset="-122"/>
              </a:rPr>
              <a:t>(2, 3, 4)</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 可知，</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后</a:t>
            </a:r>
            <a:r>
              <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两个值的顺序发生了变化，说明这两个轴的元素进行了互换。 </a:t>
            </a:r>
          </a:p>
        </p:txBody>
      </p:sp>
    </p:spTree>
    <p:extLst>
      <p:ext uri="{BB962C8B-B14F-4D97-AF65-F5344CB8AC3E}">
        <p14:creationId xmlns:p14="http://schemas.microsoft.com/office/powerpoint/2010/main" val="274597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9.7.2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数组的转置</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C5854BD2-95A8-2615-D778-3A061C808512}"/>
              </a:ext>
            </a:extLst>
          </p:cNvPr>
          <p:cNvSpPr/>
          <p:nvPr/>
        </p:nvSpPr>
        <p:spPr>
          <a:xfrm>
            <a:off x="1276318" y="1406568"/>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宋体" panose="02010600030101010101" pitchFamily="2" charset="-122"/>
                <a:ea typeface="宋体" panose="02010600030101010101" pitchFamily="2" charset="-122"/>
              </a:rPr>
              <a:t>transpose()</a:t>
            </a:r>
            <a:r>
              <a:rPr lang="zh-CN" altLang="zh-CN" b="1">
                <a:latin typeface="宋体" panose="02010600030101010101" pitchFamily="2" charset="-122"/>
                <a:ea typeface="宋体" panose="02010600030101010101" pitchFamily="2" charset="-122"/>
              </a:rPr>
              <a:t>方法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3" name="文本框 12">
            <a:extLst>
              <a:ext uri="{FF2B5EF4-FFF2-40B4-BE49-F238E27FC236}">
                <a16:creationId xmlns:a16="http://schemas.microsoft.com/office/drawing/2014/main" id="{A8E89A19-7F96-E2E3-5AC4-D145206D9966}"/>
              </a:ext>
            </a:extLst>
          </p:cNvPr>
          <p:cNvSpPr txBox="1"/>
          <p:nvPr/>
        </p:nvSpPr>
        <p:spPr>
          <a:xfrm>
            <a:off x="1143690" y="2122265"/>
            <a:ext cx="9848060" cy="874407"/>
          </a:xfrm>
          <a:prstGeom prst="rect">
            <a:avLst/>
          </a:prstGeom>
          <a:noFill/>
        </p:spPr>
        <p:txBody>
          <a:bodyPr wrap="square">
            <a:spAutoFit/>
          </a:bodyPr>
          <a:lstStyle/>
          <a:p>
            <a:pPr>
              <a:lnSpc>
                <a:spcPct val="150000"/>
              </a:lnSpc>
            </a:pPr>
            <a:r>
              <a:rPr lang="zh-CN" altLang="zh-CN" sz="1800" kern="0" dirty="0">
                <a:solidFill>
                  <a:srgbClr val="595959"/>
                </a:solidFill>
                <a:latin typeface="Microsoft YaHei" panose="020B0503020204020204" pitchFamily="34" charset="-122"/>
                <a:ea typeface="Microsoft YaHei" panose="020B0503020204020204" pitchFamily="34" charset="-122"/>
              </a:rPr>
              <a:t>如果我们在</a:t>
            </a:r>
            <a:r>
              <a:rPr lang="zh-CN" altLang="zh-CN" sz="1800" kern="0" dirty="0">
                <a:solidFill>
                  <a:srgbClr val="1369B2"/>
                </a:solidFill>
                <a:latin typeface="Microsoft YaHei" panose="020B0503020204020204" pitchFamily="34" charset="-122"/>
                <a:ea typeface="Microsoft YaHei" panose="020B0503020204020204" pitchFamily="34" charset="-122"/>
              </a:rPr>
              <a:t>调用</a:t>
            </a:r>
            <a:r>
              <a:rPr lang="en-US" altLang="zh-CN" sz="1800" kern="0" dirty="0">
                <a:solidFill>
                  <a:srgbClr val="1369B2"/>
                </a:solidFill>
                <a:latin typeface="Microsoft YaHei" panose="020B0503020204020204" pitchFamily="34" charset="-122"/>
                <a:ea typeface="Microsoft YaHei" panose="020B0503020204020204" pitchFamily="34" charset="-122"/>
              </a:rPr>
              <a:t>transpose()</a:t>
            </a:r>
            <a:r>
              <a:rPr lang="zh-CN" altLang="zh-CN" sz="1800" kern="0" dirty="0">
                <a:solidFill>
                  <a:srgbClr val="1369B2"/>
                </a:solidFill>
                <a:latin typeface="Microsoft YaHei" panose="020B0503020204020204" pitchFamily="34" charset="-122"/>
                <a:ea typeface="Microsoft YaHei" panose="020B0503020204020204" pitchFamily="34" charset="-122"/>
              </a:rPr>
              <a:t>方法进行转置时不传入任何参数</a:t>
            </a:r>
            <a:r>
              <a:rPr lang="zh-CN" altLang="zh-CN" sz="1800" kern="0" dirty="0">
                <a:solidFill>
                  <a:srgbClr val="595959"/>
                </a:solidFill>
                <a:latin typeface="Microsoft YaHei" panose="020B0503020204020204" pitchFamily="34" charset="-122"/>
                <a:ea typeface="Microsoft YaHei" panose="020B0503020204020204" pitchFamily="34" charset="-122"/>
              </a:rPr>
              <a:t>，直接调用</a:t>
            </a:r>
            <a:r>
              <a:rPr lang="en-US" altLang="zh-CN" sz="1800" kern="0" dirty="0">
                <a:solidFill>
                  <a:srgbClr val="595959"/>
                </a:solidFill>
                <a:latin typeface="Microsoft YaHei" panose="020B0503020204020204" pitchFamily="34" charset="-122"/>
                <a:ea typeface="Microsoft YaHei" panose="020B0503020204020204" pitchFamily="34" charset="-122"/>
              </a:rPr>
              <a:t>transpose()</a:t>
            </a:r>
            <a:r>
              <a:rPr lang="zh-CN" altLang="zh-CN" sz="1800" kern="0" dirty="0">
                <a:solidFill>
                  <a:srgbClr val="595959"/>
                </a:solidFill>
                <a:latin typeface="Microsoft YaHei" panose="020B0503020204020204" pitchFamily="34" charset="-122"/>
                <a:ea typeface="Microsoft YaHei" panose="020B0503020204020204" pitchFamily="34" charset="-122"/>
              </a:rPr>
              <a:t>方法，则此时转置的效果</a:t>
            </a:r>
            <a:r>
              <a:rPr lang="zh-CN" altLang="zh-CN" sz="1800" kern="0" dirty="0">
                <a:solidFill>
                  <a:srgbClr val="1369B2"/>
                </a:solidFill>
                <a:latin typeface="Microsoft YaHei" panose="020B0503020204020204" pitchFamily="34" charset="-122"/>
                <a:ea typeface="Microsoft YaHei" panose="020B0503020204020204" pitchFamily="34" charset="-122"/>
              </a:rPr>
              <a:t>等价于</a:t>
            </a:r>
            <a:r>
              <a:rPr lang="en-US" altLang="zh-CN" sz="1800" kern="0" dirty="0">
                <a:solidFill>
                  <a:srgbClr val="1369B2"/>
                </a:solidFill>
                <a:latin typeface="Microsoft YaHei" panose="020B0503020204020204" pitchFamily="34" charset="-122"/>
                <a:ea typeface="Microsoft YaHei" panose="020B0503020204020204" pitchFamily="34" charset="-122"/>
              </a:rPr>
              <a:t>transpose(2,1,0)</a:t>
            </a:r>
            <a:r>
              <a:rPr lang="zh-CN" altLang="zh-CN" sz="1800" kern="0" dirty="0">
                <a:solidFill>
                  <a:srgbClr val="1369B2"/>
                </a:solidFill>
                <a:latin typeface="Microsoft YaHei" panose="020B0503020204020204" pitchFamily="34" charset="-122"/>
                <a:ea typeface="Microsoft YaHei" panose="020B0503020204020204" pitchFamily="34" charset="-122"/>
              </a:rPr>
              <a:t>的效果</a:t>
            </a:r>
            <a:r>
              <a:rPr lang="zh-CN" altLang="zh-CN" sz="1800" kern="0" dirty="0">
                <a:solidFill>
                  <a:srgbClr val="595959"/>
                </a:solidFill>
                <a:latin typeface="Microsoft YaHei" panose="020B0503020204020204" pitchFamily="34" charset="-122"/>
                <a:ea typeface="Microsoft YaHei" panose="020B0503020204020204" pitchFamily="34" charset="-122"/>
              </a:rPr>
              <a:t>。 </a:t>
            </a:r>
          </a:p>
        </p:txBody>
      </p:sp>
      <p:pic>
        <p:nvPicPr>
          <p:cNvPr id="14" name="图片 13">
            <a:extLst>
              <a:ext uri="{FF2B5EF4-FFF2-40B4-BE49-F238E27FC236}">
                <a16:creationId xmlns:a16="http://schemas.microsoft.com/office/drawing/2014/main" id="{0B5ACCD7-288A-B3D8-F627-C42CAD60BA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422798" y="3213770"/>
            <a:ext cx="2808312" cy="2981573"/>
          </a:xfrm>
          <a:prstGeom prst="rect">
            <a:avLst/>
          </a:prstGeom>
          <a:noFill/>
          <a:ln w="12700">
            <a:solidFill>
              <a:schemeClr val="tx1"/>
            </a:solidFill>
          </a:ln>
        </p:spPr>
      </p:pic>
      <p:pic>
        <p:nvPicPr>
          <p:cNvPr id="15" name="图片 14">
            <a:extLst>
              <a:ext uri="{FF2B5EF4-FFF2-40B4-BE49-F238E27FC236}">
                <a16:creationId xmlns:a16="http://schemas.microsoft.com/office/drawing/2014/main" id="{53D1AABB-872A-15E9-751D-A6319B29334F}"/>
              </a:ext>
            </a:extLst>
          </p:cNvPr>
          <p:cNvPicPr>
            <a:picLocks noChangeAspect="1"/>
          </p:cNvPicPr>
          <p:nvPr/>
        </p:nvPicPr>
        <p:blipFill>
          <a:blip r:embed="rId4">
            <a:extLst>
              <a:ext uri="{28A0092B-C50C-407E-A947-70E740481C1C}">
                <a14:useLocalDpi xmlns:a14="http://schemas.microsoft.com/office/drawing/2010/main" val="0"/>
              </a:ext>
            </a:extLst>
          </a:blip>
          <a:srcRect l="1109"/>
          <a:stretch>
            <a:fillRect/>
          </a:stretch>
        </p:blipFill>
        <p:spPr>
          <a:xfrm>
            <a:off x="6448484" y="3213770"/>
            <a:ext cx="3322185" cy="2981573"/>
          </a:xfrm>
          <a:prstGeom prst="rect">
            <a:avLst/>
          </a:prstGeom>
          <a:noFill/>
          <a:ln w="12700">
            <a:solidFill>
              <a:schemeClr val="tx1"/>
            </a:solidFill>
          </a:ln>
        </p:spPr>
      </p:pic>
    </p:spTree>
    <p:extLst>
      <p:ext uri="{BB962C8B-B14F-4D97-AF65-F5344CB8AC3E}">
        <p14:creationId xmlns:p14="http://schemas.microsoft.com/office/powerpoint/2010/main" val="307395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a:solidFill>
                  <a:srgbClr val="595959"/>
                </a:solidFill>
                <a:latin typeface="微软雅黑" panose="020B0503020204020204" pitchFamily="34" charset="-122"/>
                <a:ea typeface="微软雅黑" panose="020B0503020204020204" pitchFamily="34" charset="-122"/>
                <a:cs typeface="+mn-ea"/>
              </a:rPr>
              <a:t>数组的其他操作 </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9.8</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32077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条件逻辑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zh-CN" sz="1800">
                <a:solidFill>
                  <a:srgbClr val="595959"/>
                </a:solidFill>
                <a:latin typeface="微软雅黑" panose="020B0503020204020204" pitchFamily="34" charset="-122"/>
                <a:ea typeface="微软雅黑" panose="020B0503020204020204" pitchFamily="34" charset="-122"/>
                <a:cs typeface="+mn-ea"/>
              </a:rPr>
              <a:t>条件逻辑</a:t>
            </a:r>
            <a:r>
              <a:rPr lang="zh-CN" altLang="zh-CN" sz="1800" dirty="0">
                <a:solidFill>
                  <a:srgbClr val="595959"/>
                </a:solidFill>
                <a:latin typeface="微软雅黑" panose="020B0503020204020204" pitchFamily="34" charset="-122"/>
                <a:ea typeface="微软雅黑" panose="020B0503020204020204" pitchFamily="34" charset="-122"/>
                <a:cs typeface="+mn-ea"/>
              </a:rPr>
              <a:t>操作，能够通过</a:t>
            </a:r>
            <a:r>
              <a:rPr lang="zh-CN" altLang="en-US" sz="1800" dirty="0">
                <a:solidFill>
                  <a:srgbClr val="595959"/>
                </a:solidFill>
                <a:latin typeface="微软雅黑" panose="020B0503020204020204" pitchFamily="34" charset="-122"/>
                <a:ea typeface="微软雅黑" panose="020B0503020204020204" pitchFamily="34" charset="-122"/>
                <a:cs typeface="+mn-ea"/>
              </a:rPr>
              <a:t> </a:t>
            </a:r>
            <a:r>
              <a:rPr lang="en-US" altLang="zh-CN" sz="1800">
                <a:solidFill>
                  <a:srgbClr val="1369B2"/>
                </a:solidFill>
                <a:latin typeface="微软雅黑" panose="020B0503020204020204" pitchFamily="34" charset="-122"/>
                <a:ea typeface="微软雅黑" panose="020B0503020204020204" pitchFamily="34" charset="-122"/>
                <a:cs typeface="+mn-ea"/>
              </a:rPr>
              <a:t>where()</a:t>
            </a:r>
            <a:r>
              <a:rPr lang="zh-CN" altLang="zh-CN" sz="1800">
                <a:solidFill>
                  <a:srgbClr val="1369B2"/>
                </a:solidFill>
                <a:latin typeface="微软雅黑" panose="020B0503020204020204" pitchFamily="34" charset="-122"/>
                <a:ea typeface="微软雅黑" panose="020B0503020204020204" pitchFamily="34" charset="-122"/>
                <a:cs typeface="+mn-ea"/>
              </a:rPr>
              <a:t>函数</a:t>
            </a:r>
            <a:r>
              <a:rPr lang="zh-CN" altLang="zh-CN" sz="1800" dirty="0">
                <a:solidFill>
                  <a:srgbClr val="595959"/>
                </a:solidFill>
                <a:latin typeface="微软雅黑" panose="020B0503020204020204" pitchFamily="34" charset="-122"/>
                <a:ea typeface="微软雅黑" panose="020B0503020204020204" pitchFamily="34" charset="-122"/>
                <a:cs typeface="+mn-ea"/>
              </a:rPr>
              <a:t>实现</a:t>
            </a:r>
            <a:r>
              <a:rPr lang="zh-CN" altLang="zh-CN" sz="1800">
                <a:solidFill>
                  <a:srgbClr val="595959"/>
                </a:solidFill>
                <a:latin typeface="微软雅黑" panose="020B0503020204020204" pitchFamily="34" charset="-122"/>
                <a:ea typeface="微软雅黑" panose="020B0503020204020204" pitchFamily="34" charset="-122"/>
                <a:cs typeface="+mn-ea"/>
              </a:rPr>
              <a:t>条件逻辑</a:t>
            </a:r>
            <a:r>
              <a:rPr lang="zh-CN" altLang="en-US" sz="1800">
                <a:solidFill>
                  <a:srgbClr val="595959"/>
                </a:solidFill>
                <a:latin typeface="微软雅黑" panose="020B0503020204020204" pitchFamily="34" charset="-122"/>
                <a:ea typeface="微软雅黑" panose="020B0503020204020204" pitchFamily="34" charset="-122"/>
                <a:cs typeface="+mn-ea"/>
              </a:rPr>
              <a:t>的</a:t>
            </a:r>
            <a:r>
              <a:rPr lang="zh-CN" altLang="zh-CN" sz="1800" dirty="0">
                <a:solidFill>
                  <a:srgbClr val="595959"/>
                </a:solidFill>
                <a:latin typeface="微软雅黑" panose="020B0503020204020204" pitchFamily="34" charset="-122"/>
                <a:ea typeface="微软雅黑" panose="020B0503020204020204" pitchFamily="34" charset="-122"/>
                <a:cs typeface="+mn-ea"/>
              </a:rPr>
              <a:t>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376492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9.8.1</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条件逻辑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D9E2C2D4-93FB-0797-CBF4-B894A288DA43}"/>
              </a:ext>
            </a:extLst>
          </p:cNvPr>
          <p:cNvSpPr txBox="1"/>
          <p:nvPr/>
        </p:nvSpPr>
        <p:spPr>
          <a:xfrm>
            <a:off x="1287706" y="1557586"/>
            <a:ext cx="9560028" cy="1615827"/>
          </a:xfrm>
          <a:prstGeom prst="rect">
            <a:avLst/>
          </a:prstGeom>
          <a:noFill/>
        </p:spPr>
        <p:txBody>
          <a:bodyPr wrap="square">
            <a:spAutoFit/>
          </a:bodyPr>
          <a:lstStyle/>
          <a:p>
            <a:pPr>
              <a:lnSpc>
                <a:spcPct val="150000"/>
              </a:lnSpc>
            </a:pPr>
            <a:r>
              <a:rPr lang="zh-CN" altLang="en-US" sz="2200" kern="0" dirty="0">
                <a:solidFill>
                  <a:srgbClr val="595959"/>
                </a:solidFill>
                <a:latin typeface="Microsoft YaHei" panose="020B0503020204020204" pitchFamily="34" charset="-122"/>
                <a:ea typeface="Microsoft YaHei" panose="020B0503020204020204" pitchFamily="34" charset="-122"/>
              </a:rPr>
              <a:t>在</a:t>
            </a:r>
            <a:r>
              <a:rPr lang="en-US" altLang="zh-CN" sz="2200" kern="0" dirty="0" err="1">
                <a:solidFill>
                  <a:srgbClr val="595959"/>
                </a:solidFill>
                <a:latin typeface="Microsoft YaHei" panose="020B0503020204020204" pitchFamily="34" charset="-122"/>
                <a:ea typeface="Microsoft YaHei" panose="020B0503020204020204" pitchFamily="34" charset="-122"/>
              </a:rPr>
              <a:t>NumPy</a:t>
            </a:r>
            <a:r>
              <a:rPr lang="zh-CN" altLang="en-US" sz="2200" kern="0" dirty="0">
                <a:solidFill>
                  <a:srgbClr val="595959"/>
                </a:solidFill>
                <a:latin typeface="Microsoft YaHei" panose="020B0503020204020204" pitchFamily="34" charset="-122"/>
                <a:ea typeface="Microsoft YaHei" panose="020B0503020204020204" pitchFamily="34" charset="-122"/>
              </a:rPr>
              <a:t>中，</a:t>
            </a:r>
            <a:r>
              <a:rPr lang="en-US" altLang="zh-CN" sz="2200" kern="0" dirty="0">
                <a:solidFill>
                  <a:srgbClr val="1369B2"/>
                </a:solidFill>
                <a:latin typeface="Microsoft YaHei" panose="020B0503020204020204" pitchFamily="34" charset="-122"/>
                <a:ea typeface="Microsoft YaHei" panose="020B0503020204020204" pitchFamily="34" charset="-122"/>
              </a:rPr>
              <a:t>where() </a:t>
            </a:r>
            <a:r>
              <a:rPr lang="zh-CN" altLang="en-US" sz="2200" kern="0" dirty="0">
                <a:solidFill>
                  <a:srgbClr val="1369B2"/>
                </a:solidFill>
                <a:latin typeface="Microsoft YaHei" panose="020B0503020204020204" pitchFamily="34" charset="-122"/>
                <a:ea typeface="Microsoft YaHei" panose="020B0503020204020204" pitchFamily="34" charset="-122"/>
              </a:rPr>
              <a:t>函数</a:t>
            </a:r>
            <a:r>
              <a:rPr lang="zh-CN" altLang="en-US" sz="2200" kern="0" dirty="0">
                <a:solidFill>
                  <a:srgbClr val="595959"/>
                </a:solidFill>
                <a:latin typeface="Microsoft YaHei" panose="020B0503020204020204" pitchFamily="34" charset="-122"/>
                <a:ea typeface="Microsoft YaHei" panose="020B0503020204020204" pitchFamily="34" charset="-122"/>
              </a:rPr>
              <a:t>相当于三元表达式</a:t>
            </a:r>
            <a:r>
              <a:rPr lang="en-US" altLang="zh-CN" sz="2200" kern="0" dirty="0">
                <a:solidFill>
                  <a:srgbClr val="595959"/>
                </a:solidFill>
                <a:latin typeface="Microsoft YaHei" panose="020B0503020204020204" pitchFamily="34" charset="-122"/>
                <a:ea typeface="Microsoft YaHei" panose="020B0503020204020204" pitchFamily="34" charset="-122"/>
              </a:rPr>
              <a:t>x if condition else y</a:t>
            </a:r>
            <a:r>
              <a:rPr lang="zh-CN" altLang="en-US" sz="2200" kern="0" dirty="0">
                <a:solidFill>
                  <a:srgbClr val="595959"/>
                </a:solidFill>
                <a:latin typeface="Microsoft YaHei" panose="020B0503020204020204" pitchFamily="34" charset="-122"/>
                <a:ea typeface="Microsoft YaHei" panose="020B0503020204020204" pitchFamily="34" charset="-122"/>
              </a:rPr>
              <a:t>的矢量化版本，用于根据条件返回</a:t>
            </a:r>
            <a:r>
              <a:rPr lang="en-US" altLang="zh-CN" sz="2200" kern="0" dirty="0">
                <a:solidFill>
                  <a:srgbClr val="595959"/>
                </a:solidFill>
                <a:latin typeface="Microsoft YaHei" panose="020B0503020204020204" pitchFamily="34" charset="-122"/>
                <a:ea typeface="Microsoft YaHei" panose="020B0503020204020204" pitchFamily="34" charset="-122"/>
              </a:rPr>
              <a:t>x</a:t>
            </a:r>
            <a:r>
              <a:rPr lang="zh-CN" altLang="en-US" sz="2200" kern="0" dirty="0">
                <a:solidFill>
                  <a:srgbClr val="595959"/>
                </a:solidFill>
                <a:latin typeface="Microsoft YaHei" panose="020B0503020204020204" pitchFamily="34" charset="-122"/>
                <a:ea typeface="Microsoft YaHei" panose="020B0503020204020204" pitchFamily="34" charset="-122"/>
              </a:rPr>
              <a:t>或者</a:t>
            </a:r>
            <a:r>
              <a:rPr lang="en-US" altLang="zh-CN" sz="2200" kern="0" dirty="0">
                <a:solidFill>
                  <a:srgbClr val="595959"/>
                </a:solidFill>
                <a:latin typeface="Microsoft YaHei" panose="020B0503020204020204" pitchFamily="34" charset="-122"/>
                <a:ea typeface="Microsoft YaHei" panose="020B0503020204020204" pitchFamily="34" charset="-122"/>
              </a:rPr>
              <a:t>y</a:t>
            </a:r>
            <a:r>
              <a:rPr lang="zh-CN" altLang="en-US" sz="2200" kern="0" dirty="0">
                <a:solidFill>
                  <a:srgbClr val="595959"/>
                </a:solidFill>
                <a:latin typeface="Microsoft YaHei" panose="020B0503020204020204" pitchFamily="34" charset="-122"/>
                <a:ea typeface="Microsoft YaHei" panose="020B0503020204020204" pitchFamily="34" charset="-122"/>
              </a:rPr>
              <a:t>中的元素，如果满足条件返回</a:t>
            </a:r>
            <a:r>
              <a:rPr lang="en-US" altLang="zh-CN" sz="2200" kern="0" dirty="0">
                <a:solidFill>
                  <a:srgbClr val="595959"/>
                </a:solidFill>
                <a:latin typeface="Microsoft YaHei" panose="020B0503020204020204" pitchFamily="34" charset="-122"/>
                <a:ea typeface="Microsoft YaHei" panose="020B0503020204020204" pitchFamily="34" charset="-122"/>
              </a:rPr>
              <a:t>x </a:t>
            </a:r>
            <a:r>
              <a:rPr lang="zh-CN" altLang="en-US" sz="2200" kern="0" dirty="0">
                <a:solidFill>
                  <a:srgbClr val="595959"/>
                </a:solidFill>
                <a:latin typeface="Microsoft YaHei" panose="020B0503020204020204" pitchFamily="34" charset="-122"/>
                <a:ea typeface="Microsoft YaHei" panose="020B0503020204020204" pitchFamily="34" charset="-122"/>
              </a:rPr>
              <a:t>中的元素，不满足条件返回</a:t>
            </a:r>
            <a:r>
              <a:rPr lang="en-US" altLang="zh-CN" sz="2200" kern="0" dirty="0">
                <a:solidFill>
                  <a:srgbClr val="595959"/>
                </a:solidFill>
                <a:latin typeface="Microsoft YaHei" panose="020B0503020204020204" pitchFamily="34" charset="-122"/>
                <a:ea typeface="Microsoft YaHei" panose="020B0503020204020204" pitchFamily="34" charset="-122"/>
              </a:rPr>
              <a:t>y </a:t>
            </a:r>
            <a:r>
              <a:rPr lang="zh-CN" altLang="en-US" sz="2200" kern="0" dirty="0">
                <a:solidFill>
                  <a:srgbClr val="595959"/>
                </a:solidFill>
                <a:latin typeface="Microsoft YaHei" panose="020B0503020204020204" pitchFamily="34" charset="-122"/>
                <a:ea typeface="Microsoft YaHei" panose="020B0503020204020204" pitchFamily="34" charset="-122"/>
              </a:rPr>
              <a:t>中的元素。</a:t>
            </a:r>
            <a:endParaRPr lang="zh-CN" altLang="zh-CN" sz="2200" kern="0" dirty="0">
              <a:solidFill>
                <a:srgbClr val="595959"/>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C141520-0EC9-EFD2-0BE1-A1E597D3841E}"/>
              </a:ext>
            </a:extLst>
          </p:cNvPr>
          <p:cNvSpPr/>
          <p:nvPr/>
        </p:nvSpPr>
        <p:spPr>
          <a:xfrm>
            <a:off x="1287706" y="3285778"/>
            <a:ext cx="9560028" cy="237626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3D81563F-6381-D674-3B83-1A4C6ECC60A6}"/>
              </a:ext>
            </a:extLst>
          </p:cNvPr>
          <p:cNvSpPr txBox="1"/>
          <p:nvPr/>
        </p:nvSpPr>
        <p:spPr>
          <a:xfrm>
            <a:off x="1774726" y="3565969"/>
            <a:ext cx="8300650" cy="1815882"/>
          </a:xfrm>
          <a:prstGeom prst="rect">
            <a:avLst/>
          </a:prstGeom>
          <a:noFill/>
        </p:spPr>
        <p:txBody>
          <a:bodyPr wrap="square">
            <a:spAutoFit/>
          </a:bodyPr>
          <a:lstStyle/>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arr_x</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([1, 5, 7])</a:t>
            </a:r>
            <a:endParaRPr lang="zh-CN" altLang="zh-CN" sz="2000" dirty="0">
              <a:solidFill>
                <a:srgbClr val="000000"/>
              </a:solidFill>
              <a:latin typeface="Courier New" panose="02070309020205020404" pitchFamily="49" charset="0"/>
              <a:ea typeface="宋体" panose="02010600030101010101" pitchFamily="2" charset="-122"/>
            </a:endParaRP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arr_y</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([2, 6, 8])</a:t>
            </a:r>
            <a:endParaRPr lang="zh-CN" altLang="zh-CN" sz="2000" dirty="0">
              <a:solidFill>
                <a:srgbClr val="000000"/>
              </a:solidFill>
              <a:latin typeface="Courier New" panose="02070309020205020404" pitchFamily="49" charset="0"/>
              <a:ea typeface="宋体" panose="02010600030101010101" pitchFamily="2" charset="-122"/>
            </a:endParaRP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arr_con</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([True, False, True])</a:t>
            </a:r>
          </a:p>
          <a:p>
            <a:pPr>
              <a:lnSpc>
                <a:spcPct val="115000"/>
              </a:lnSpc>
            </a:pPr>
            <a:r>
              <a:rPr lang="en-US" altLang="zh-CN" sz="2000" dirty="0">
                <a:solidFill>
                  <a:srgbClr val="000000"/>
                </a:solidFill>
                <a:latin typeface="Courier New" panose="02070309020205020404" pitchFamily="49" charset="0"/>
                <a:ea typeface="宋体" panose="02010600030101010101" pitchFamily="2" charset="-122"/>
              </a:rPr>
              <a:t>result = </a:t>
            </a:r>
            <a:r>
              <a:rPr lang="en-US" altLang="zh-CN" sz="2000" dirty="0" err="1">
                <a:solidFill>
                  <a:srgbClr val="000000"/>
                </a:solidFill>
                <a:latin typeface="Courier New" panose="02070309020205020404" pitchFamily="49" charset="0"/>
                <a:ea typeface="宋体" panose="02010600030101010101" pitchFamily="2" charset="-122"/>
              </a:rPr>
              <a:t>np.</a:t>
            </a:r>
            <a:r>
              <a:rPr lang="en-US" altLang="zh-CN" sz="2000" b="1" dirty="0" err="1">
                <a:solidFill>
                  <a:srgbClr val="1369B2"/>
                </a:solidFill>
                <a:latin typeface="Courier New" panose="02070309020205020404" pitchFamily="49" charset="0"/>
                <a:ea typeface="宋体" panose="02010600030101010101" pitchFamily="2" charset="-122"/>
              </a:rPr>
              <a:t>where</a:t>
            </a:r>
            <a:r>
              <a:rPr lang="en-US" altLang="zh-CN" sz="2000" b="1" dirty="0">
                <a:solidFill>
                  <a:srgbClr val="1369B2"/>
                </a:solidFill>
                <a:latin typeface="Courier New" panose="02070309020205020404" pitchFamily="49" charset="0"/>
                <a:ea typeface="宋体" panose="02010600030101010101" pitchFamily="2" charset="-122"/>
              </a:rPr>
              <a:t>(</a:t>
            </a:r>
            <a:r>
              <a:rPr lang="en-US" altLang="zh-CN" sz="2000" b="1" dirty="0" err="1">
                <a:solidFill>
                  <a:srgbClr val="1369B2"/>
                </a:solidFill>
                <a:latin typeface="Courier New" panose="02070309020205020404" pitchFamily="49" charset="0"/>
                <a:ea typeface="宋体" panose="02010600030101010101" pitchFamily="2" charset="-122"/>
              </a:rPr>
              <a:t>arr_con</a:t>
            </a:r>
            <a:r>
              <a:rPr lang="en-US" altLang="zh-CN" sz="2000" b="1" dirty="0">
                <a:solidFill>
                  <a:srgbClr val="1369B2"/>
                </a:solidFill>
                <a:latin typeface="Courier New" panose="02070309020205020404" pitchFamily="49" charset="0"/>
                <a:ea typeface="宋体" panose="02010600030101010101" pitchFamily="2" charset="-122"/>
              </a:rPr>
              <a:t>, </a:t>
            </a:r>
            <a:r>
              <a:rPr lang="en-US" altLang="zh-CN" sz="2000" b="1" dirty="0" err="1">
                <a:solidFill>
                  <a:srgbClr val="1369B2"/>
                </a:solidFill>
                <a:latin typeface="Courier New" panose="02070309020205020404" pitchFamily="49" charset="0"/>
                <a:ea typeface="宋体" panose="02010600030101010101" pitchFamily="2" charset="-122"/>
              </a:rPr>
              <a:t>arr_x</a:t>
            </a:r>
            <a:r>
              <a:rPr lang="en-US" altLang="zh-CN" sz="2000" b="1" dirty="0">
                <a:solidFill>
                  <a:srgbClr val="1369B2"/>
                </a:solidFill>
                <a:latin typeface="Courier New" panose="02070309020205020404" pitchFamily="49" charset="0"/>
                <a:ea typeface="宋体" panose="02010600030101010101" pitchFamily="2" charset="-122"/>
              </a:rPr>
              <a:t>, </a:t>
            </a:r>
            <a:r>
              <a:rPr lang="en-US" altLang="zh-CN" sz="2000" b="1" dirty="0" err="1">
                <a:solidFill>
                  <a:srgbClr val="1369B2"/>
                </a:solidFill>
                <a:latin typeface="Courier New" panose="02070309020205020404" pitchFamily="49" charset="0"/>
                <a:ea typeface="宋体" panose="02010600030101010101" pitchFamily="2" charset="-122"/>
              </a:rPr>
              <a:t>arr_y</a:t>
            </a:r>
            <a:r>
              <a:rPr lang="en-US" altLang="zh-CN" sz="2000" b="1" dirty="0">
                <a:solidFill>
                  <a:srgbClr val="1369B2"/>
                </a:solidFill>
                <a:latin typeface="Courier New" panose="02070309020205020404" pitchFamily="49" charset="0"/>
                <a:ea typeface="宋体" panose="02010600030101010101" pitchFamily="2" charset="-122"/>
              </a:rPr>
              <a:t>)</a:t>
            </a:r>
            <a:endParaRPr lang="zh-CN" altLang="zh-CN" sz="2000" b="1" dirty="0">
              <a:solidFill>
                <a:srgbClr val="1369B2"/>
              </a:solidFill>
              <a:latin typeface="Courier New" panose="02070309020205020404" pitchFamily="49" charset="0"/>
              <a:ea typeface="宋体" panose="02010600030101010101" pitchFamily="2" charset="-122"/>
            </a:endParaRPr>
          </a:p>
          <a:p>
            <a:r>
              <a:rPr lang="en-US" altLang="zh-CN" sz="2000" dirty="0">
                <a:solidFill>
                  <a:srgbClr val="000000"/>
                </a:solidFill>
                <a:latin typeface="Courier New" panose="02070309020205020404" pitchFamily="49" charset="0"/>
                <a:ea typeface="宋体" panose="02010600030101010101" pitchFamily="2" charset="-122"/>
              </a:rPr>
              <a:t>result</a:t>
            </a:r>
            <a:r>
              <a:rPr lang="zh-CN" altLang="zh-CN" sz="2000" dirty="0">
                <a:solidFill>
                  <a:srgbClr val="000000"/>
                </a:solidFill>
                <a:latin typeface="Courier New" panose="02070309020205020404" pitchFamily="49" charset="0"/>
                <a:ea typeface="宋体" panose="02010600030101010101" pitchFamily="2" charset="-122"/>
              </a:rPr>
              <a:t>  </a:t>
            </a:r>
            <a:endParaRPr lang="en-US" altLang="zh-CN" sz="20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98169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zh-CN" altLang="zh-CN" sz="4800" b="1" dirty="0">
                <a:solidFill>
                  <a:srgbClr val="595959"/>
                </a:solidFill>
                <a:latin typeface="微软雅黑" panose="020B0503020204020204" pitchFamily="34" charset="-122"/>
                <a:ea typeface="微软雅黑" panose="020B0503020204020204" pitchFamily="34" charset="-122"/>
                <a:cs typeface="+mn-ea"/>
              </a:rPr>
              <a:t>认识</a:t>
            </a:r>
            <a:r>
              <a:rPr lang="en-US" altLang="zh-CN" sz="4800" b="1" dirty="0">
                <a:solidFill>
                  <a:srgbClr val="595959"/>
                </a:solidFill>
                <a:latin typeface="微软雅黑" panose="020B0503020204020204" pitchFamily="34" charset="-122"/>
                <a:ea typeface="微软雅黑" panose="020B0503020204020204" pitchFamily="34" charset="-122"/>
                <a:cs typeface="+mn-ea"/>
              </a:rPr>
              <a:t>NumPy</a:t>
            </a:r>
            <a:r>
              <a:rPr lang="zh-CN" altLang="zh-CN" sz="4800" b="1" dirty="0">
                <a:solidFill>
                  <a:srgbClr val="595959"/>
                </a:solidFill>
                <a:latin typeface="微软雅黑" panose="020B0503020204020204" pitchFamily="34" charset="-122"/>
                <a:ea typeface="微软雅黑" panose="020B0503020204020204" pitchFamily="34" charset="-122"/>
                <a:cs typeface="+mn-ea"/>
              </a:rPr>
              <a:t>数组</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US" altLang="zh-CN" sz="5400" b="1" dirty="0">
                <a:solidFill>
                  <a:srgbClr val="FAFAFA"/>
                </a:solidFill>
                <a:latin typeface="微软雅黑" panose="020B0503020204020204" pitchFamily="34" charset="-122"/>
                <a:ea typeface="微软雅黑" panose="020B0503020204020204" pitchFamily="34" charset="-122"/>
                <a:cs typeface="+mn-ea"/>
              </a:rPr>
              <a:t>9.1</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统计运算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a:solidFill>
                  <a:srgbClr val="1369B2"/>
                </a:solidFill>
                <a:latin typeface="微软雅黑" panose="020B0503020204020204" pitchFamily="34" charset="-122"/>
                <a:ea typeface="微软雅黑" panose="020B0503020204020204" pitchFamily="34" charset="-122"/>
                <a:cs typeface="+mn-ea"/>
              </a:rPr>
              <a:t>统计运算</a:t>
            </a:r>
            <a:r>
              <a:rPr lang="zh-CN" altLang="zh-CN" sz="1800" dirty="0">
                <a:solidFill>
                  <a:srgbClr val="595959"/>
                </a:solidFill>
                <a:latin typeface="微软雅黑" panose="020B0503020204020204" pitchFamily="34" charset="-122"/>
                <a:ea typeface="微软雅黑" panose="020B0503020204020204" pitchFamily="34" charset="-122"/>
                <a:cs typeface="+mn-ea"/>
              </a:rPr>
              <a:t>操作，能够通过</a:t>
            </a:r>
            <a:r>
              <a:rPr lang="zh-CN" altLang="en-US" sz="1800" dirty="0">
                <a:solidFill>
                  <a:srgbClr val="595959"/>
                </a:solidFill>
                <a:latin typeface="微软雅黑" panose="020B0503020204020204" pitchFamily="34" charset="-122"/>
                <a:ea typeface="微软雅黑" panose="020B0503020204020204" pitchFamily="34" charset="-122"/>
                <a:cs typeface="+mn-ea"/>
              </a:rPr>
              <a:t>统计运算的方法实现</a:t>
            </a:r>
            <a:r>
              <a:rPr lang="zh-CN" altLang="en-US" sz="1800">
                <a:solidFill>
                  <a:srgbClr val="595959"/>
                </a:solidFill>
                <a:latin typeface="微软雅黑" panose="020B0503020204020204" pitchFamily="34" charset="-122"/>
                <a:ea typeface="微软雅黑" panose="020B0503020204020204" pitchFamily="34" charset="-122"/>
                <a:cs typeface="+mn-ea"/>
              </a:rPr>
              <a:t>统计运算的</a:t>
            </a:r>
            <a:r>
              <a:rPr lang="zh-CN" altLang="zh-CN" sz="1800" dirty="0">
                <a:solidFill>
                  <a:srgbClr val="595959"/>
                </a:solidFill>
                <a:latin typeface="微软雅黑" panose="020B0503020204020204" pitchFamily="34" charset="-122"/>
                <a:ea typeface="微软雅黑" panose="020B0503020204020204" pitchFamily="34" charset="-122"/>
                <a:cs typeface="+mn-ea"/>
              </a:rPr>
              <a:t>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968695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9.8.2</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统计运算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圆角 139">
            <a:extLst>
              <a:ext uri="{FF2B5EF4-FFF2-40B4-BE49-F238E27FC236}">
                <a16:creationId xmlns:a16="http://schemas.microsoft.com/office/drawing/2014/main" id="{7A0BD06B-A983-954B-8169-00D13F16B352}"/>
              </a:ext>
            </a:extLst>
          </p:cNvPr>
          <p:cNvSpPr/>
          <p:nvPr/>
        </p:nvSpPr>
        <p:spPr>
          <a:xfrm>
            <a:off x="1276318" y="1406568"/>
            <a:ext cx="31627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宋体" panose="02010600030101010101" pitchFamily="2" charset="-122"/>
                <a:ea typeface="宋体" panose="02010600030101010101" pitchFamily="2" charset="-122"/>
              </a:rPr>
              <a:t>统计运算的方法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3" name="表格 2">
            <a:extLst>
              <a:ext uri="{FF2B5EF4-FFF2-40B4-BE49-F238E27FC236}">
                <a16:creationId xmlns:a16="http://schemas.microsoft.com/office/drawing/2014/main" id="{CA3D5E93-9217-8FB5-1A5B-4A8DFA31381C}"/>
              </a:ext>
            </a:extLst>
          </p:cNvPr>
          <p:cNvGraphicFramePr>
            <a:graphicFrameLocks noGrp="1"/>
          </p:cNvGraphicFramePr>
          <p:nvPr>
            <p:extLst>
              <p:ext uri="{D42A27DB-BD31-4B8C-83A1-F6EECF244321}">
                <p14:modId xmlns:p14="http://schemas.microsoft.com/office/powerpoint/2010/main" val="960372155"/>
              </p:ext>
            </p:extLst>
          </p:nvPr>
        </p:nvGraphicFramePr>
        <p:xfrm>
          <a:off x="1630710" y="2205658"/>
          <a:ext cx="8928992" cy="4032450"/>
        </p:xfrm>
        <a:graphic>
          <a:graphicData uri="http://schemas.openxmlformats.org/drawingml/2006/table">
            <a:tbl>
              <a:tblPr>
                <a:tableStyleId>{00A15C55-8517-42AA-B614-E9B94910E393}</a:tableStyleId>
              </a:tblPr>
              <a:tblGrid>
                <a:gridCol w="2422595">
                  <a:extLst>
                    <a:ext uri="{9D8B030D-6E8A-4147-A177-3AD203B41FA5}">
                      <a16:colId xmlns:a16="http://schemas.microsoft.com/office/drawing/2014/main" val="1345553933"/>
                    </a:ext>
                  </a:extLst>
                </a:gridCol>
                <a:gridCol w="6506397">
                  <a:extLst>
                    <a:ext uri="{9D8B030D-6E8A-4147-A177-3AD203B41FA5}">
                      <a16:colId xmlns:a16="http://schemas.microsoft.com/office/drawing/2014/main" val="1515813387"/>
                    </a:ext>
                  </a:extLst>
                </a:gridCol>
              </a:tblGrid>
              <a:tr h="448050">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方法</a:t>
                      </a:r>
                    </a:p>
                  </a:txBody>
                  <a:tcPr marL="68580" marR="68580" marT="0" marB="0" anchor="ctr"/>
                </a:tc>
                <a:tc>
                  <a:txBody>
                    <a:bodyPr/>
                    <a:lstStyle/>
                    <a:p>
                      <a:pPr marL="0" indent="0" algn="ctr" defTabSz="1219200" rtl="0" eaLnBrk="1" latinLnBrk="0" hangingPunct="1">
                        <a:lnSpc>
                          <a:spcPct val="115000"/>
                        </a:lnSpc>
                        <a:spcAft>
                          <a:spcPts val="0"/>
                        </a:spcAft>
                      </a:pPr>
                      <a:r>
                        <a:rPr lang="zh-CN" altLang="en-US" sz="1600" b="1"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说明</a:t>
                      </a:r>
                    </a:p>
                  </a:txBody>
                  <a:tcPr marL="68580" marR="68580" marT="0" marB="0" anchor="ctr"/>
                </a:tc>
                <a:extLst>
                  <a:ext uri="{0D108BD9-81ED-4DB2-BD59-A6C34878D82A}">
                    <a16:rowId xmlns:a16="http://schemas.microsoft.com/office/drawing/2014/main" val="4187052343"/>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sum()</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对数组中全部或某个轴向的元素</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求和</a:t>
                      </a:r>
                    </a:p>
                  </a:txBody>
                  <a:tcPr marL="68580" marR="68580" marT="0" marB="0" anchor="ctr"/>
                </a:tc>
                <a:extLst>
                  <a:ext uri="{0D108BD9-81ED-4DB2-BD59-A6C34878D82A}">
                    <a16:rowId xmlns:a16="http://schemas.microsoft.com/office/drawing/2014/main" val="2276109380"/>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mean()</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算术</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平均值</a:t>
                      </a:r>
                    </a:p>
                  </a:txBody>
                  <a:tcPr marL="68580" marR="68580" marT="0" marB="0" anchor="ctr"/>
                </a:tc>
                <a:extLst>
                  <a:ext uri="{0D108BD9-81ED-4DB2-BD59-A6C34878D82A}">
                    <a16:rowId xmlns:a16="http://schemas.microsoft.com/office/drawing/2014/main" val="2075096867"/>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min()</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计算数组中的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最小值</a:t>
                      </a:r>
                    </a:p>
                  </a:txBody>
                  <a:tcPr marL="68580" marR="68580" marT="0" marB="0" anchor="ctr"/>
                </a:tc>
                <a:extLst>
                  <a:ext uri="{0D108BD9-81ED-4DB2-BD59-A6C34878D82A}">
                    <a16:rowId xmlns:a16="http://schemas.microsoft.com/office/drawing/2014/main" val="2469291200"/>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max()</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计算数组中的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最大值</a:t>
                      </a:r>
                    </a:p>
                  </a:txBody>
                  <a:tcPr marL="68580" marR="68580" marT="0" marB="0" anchor="ctr"/>
                </a:tc>
                <a:extLst>
                  <a:ext uri="{0D108BD9-81ED-4DB2-BD59-A6C34878D82A}">
                    <a16:rowId xmlns:a16="http://schemas.microsoft.com/office/drawing/2014/main" val="2302312844"/>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argmin()</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表示</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最小值的索引</a:t>
                      </a:r>
                    </a:p>
                  </a:txBody>
                  <a:tcPr marL="68580" marR="68580" marT="0" marB="0" anchor="ctr"/>
                </a:tc>
                <a:extLst>
                  <a:ext uri="{0D108BD9-81ED-4DB2-BD59-A6C34878D82A}">
                    <a16:rowId xmlns:a16="http://schemas.microsoft.com/office/drawing/2014/main" val="2206652685"/>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argmax()</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表示</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最大值的索引</a:t>
                      </a:r>
                    </a:p>
                  </a:txBody>
                  <a:tcPr marL="68580" marR="68580" marT="0" marB="0" anchor="ctr"/>
                </a:tc>
                <a:extLst>
                  <a:ext uri="{0D108BD9-81ED-4DB2-BD59-A6C34878D82A}">
                    <a16:rowId xmlns:a16="http://schemas.microsoft.com/office/drawing/2014/main" val="3187339913"/>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cumsum()</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所有元素的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累计和</a:t>
                      </a:r>
                    </a:p>
                  </a:txBody>
                  <a:tcPr marL="68580" marR="68580" marT="0" marB="0" anchor="ctr"/>
                </a:tc>
                <a:extLst>
                  <a:ext uri="{0D108BD9-81ED-4DB2-BD59-A6C34878D82A}">
                    <a16:rowId xmlns:a16="http://schemas.microsoft.com/office/drawing/2014/main" val="1223365546"/>
                  </a:ext>
                </a:extLst>
              </a:tr>
              <a:tr h="448050">
                <a:tc>
                  <a:txBody>
                    <a:bodyPr/>
                    <a:lstStyle/>
                    <a:p>
                      <a:pPr marL="0" indent="0" algn="ctr" defTabSz="1219200" rtl="0" eaLnBrk="1" latinLnBrk="0" hangingPunct="1">
                        <a:lnSpc>
                          <a:spcPct val="115000"/>
                        </a:lnSpc>
                        <a:spcAft>
                          <a:spcPts val="0"/>
                        </a:spcAft>
                      </a:pPr>
                      <a:r>
                        <a:rPr 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cumprod()</a:t>
                      </a:r>
                      <a:endParaRPr lang="zh-CN" altLang="en-US"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l" defTabSz="1219200" rtl="0" eaLnBrk="1" latinLnBrk="0" hangingPunct="1">
                        <a:lnSpc>
                          <a:spcPct val="115000"/>
                        </a:lnSpc>
                        <a:spcAft>
                          <a:spcPts val="0"/>
                        </a:spcAft>
                      </a:pPr>
                      <a:r>
                        <a:rPr lang="zh-CN" altLang="en-US"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所有元素的</a:t>
                      </a:r>
                      <a:r>
                        <a:rPr lang="zh-C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累计积</a:t>
                      </a:r>
                    </a:p>
                  </a:txBody>
                  <a:tcPr marL="68580" marR="68580" marT="0" marB="0" anchor="ctr"/>
                </a:tc>
                <a:extLst>
                  <a:ext uri="{0D108BD9-81ED-4DB2-BD59-A6C34878D82A}">
                    <a16:rowId xmlns:a16="http://schemas.microsoft.com/office/drawing/2014/main" val="280799320"/>
                  </a:ext>
                </a:extLst>
              </a:tr>
            </a:tbl>
          </a:graphicData>
        </a:graphic>
      </p:graphicFrame>
    </p:spTree>
    <p:extLst>
      <p:ext uri="{BB962C8B-B14F-4D97-AF65-F5344CB8AC3E}">
        <p14:creationId xmlns:p14="http://schemas.microsoft.com/office/powerpoint/2010/main" val="1554430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数组元素排序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92874" y="3458544"/>
            <a:ext cx="3843331"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a:solidFill>
                  <a:srgbClr val="595959"/>
                </a:solidFill>
                <a:latin typeface="微软雅黑" panose="020B0503020204020204" pitchFamily="34" charset="-122"/>
                <a:ea typeface="微软雅黑" panose="020B0503020204020204" pitchFamily="34" charset="-122"/>
                <a:cs typeface="+mn-ea"/>
              </a:rPr>
              <a:t>数组元素的排序方式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1369B2"/>
                </a:solidFill>
                <a:latin typeface="微软雅黑" panose="020B0503020204020204" pitchFamily="34" charset="-122"/>
                <a:ea typeface="微软雅黑" panose="020B0503020204020204" pitchFamily="34" charset="-122"/>
                <a:cs typeface="+mn-ea"/>
              </a:rPr>
              <a:t>sort()</a:t>
            </a:r>
            <a:r>
              <a:rPr lang="zh-CN" altLang="zh-CN" sz="1800">
                <a:solidFill>
                  <a:srgbClr val="1369B2"/>
                </a:solidFill>
                <a:latin typeface="微软雅黑" panose="020B0503020204020204" pitchFamily="34" charset="-122"/>
                <a:ea typeface="微软雅黑" panose="020B0503020204020204" pitchFamily="34" charset="-122"/>
                <a:cs typeface="+mn-ea"/>
              </a:rPr>
              <a:t>方法</a:t>
            </a:r>
            <a:r>
              <a:rPr lang="zh-CN" altLang="en-US" sz="1800" dirty="0">
                <a:solidFill>
                  <a:srgbClr val="595959"/>
                </a:solidFill>
                <a:latin typeface="微软雅黑" panose="020B0503020204020204" pitchFamily="34" charset="-122"/>
                <a:ea typeface="微软雅黑" panose="020B0503020204020204" pitchFamily="34" charset="-122"/>
                <a:cs typeface="+mn-ea"/>
              </a:rPr>
              <a:t>实现</a:t>
            </a:r>
            <a:r>
              <a:rPr lang="zh-CN" altLang="en-US" sz="1800">
                <a:solidFill>
                  <a:srgbClr val="595959"/>
                </a:solidFill>
                <a:latin typeface="微软雅黑" panose="020B0503020204020204" pitchFamily="34" charset="-122"/>
                <a:ea typeface="微软雅黑" panose="020B0503020204020204" pitchFamily="34" charset="-122"/>
                <a:cs typeface="+mn-ea"/>
              </a:rPr>
              <a:t>数组的排序</a:t>
            </a:r>
            <a:r>
              <a:rPr lang="zh-CN" altLang="zh-CN" sz="1800" dirty="0">
                <a:solidFill>
                  <a:srgbClr val="595959"/>
                </a:solidFill>
                <a:latin typeface="微软雅黑" panose="020B0503020204020204" pitchFamily="34" charset="-122"/>
                <a:ea typeface="微软雅黑" panose="020B0503020204020204" pitchFamily="34" charset="-122"/>
                <a:cs typeface="+mn-ea"/>
              </a:rPr>
              <a:t>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0183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数组元素排序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44418365-6BE3-2B8B-52F0-77D558E0037A}"/>
              </a:ext>
            </a:extLst>
          </p:cNvPr>
          <p:cNvSpPr txBox="1"/>
          <p:nvPr/>
        </p:nvSpPr>
        <p:spPr>
          <a:xfrm>
            <a:off x="1287706" y="1629594"/>
            <a:ext cx="5527580"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如果希望对</a:t>
            </a:r>
            <a:r>
              <a:rPr lang="en-US" altLang="zh-CN" sz="2000" kern="0" dirty="0">
                <a:solidFill>
                  <a:srgbClr val="595959"/>
                </a:solidFill>
                <a:latin typeface="Microsoft YaHei" panose="020B0503020204020204" pitchFamily="34" charset="-122"/>
                <a:ea typeface="Microsoft YaHei" panose="020B0503020204020204" pitchFamily="34"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rPr>
              <a:t>数组中的元素进行排序，可以通过</a:t>
            </a:r>
            <a:r>
              <a:rPr lang="en-US" altLang="zh-CN" sz="2000" kern="0" dirty="0">
                <a:solidFill>
                  <a:srgbClr val="1369B2"/>
                </a:solidFill>
                <a:latin typeface="Microsoft YaHei" panose="020B0503020204020204" pitchFamily="34" charset="-122"/>
                <a:ea typeface="Microsoft YaHei" panose="020B0503020204020204" pitchFamily="34" charset="-122"/>
              </a:rPr>
              <a:t>sort()</a:t>
            </a:r>
            <a:r>
              <a:rPr lang="zh-CN" altLang="zh-CN" sz="2000" kern="0" dirty="0">
                <a:solidFill>
                  <a:srgbClr val="1369B2"/>
                </a:solidFill>
                <a:latin typeface="Microsoft YaHei" panose="020B0503020204020204" pitchFamily="34" charset="-122"/>
                <a:ea typeface="Microsoft YaHei" panose="020B0503020204020204" pitchFamily="34" charset="-122"/>
              </a:rPr>
              <a:t>方法</a:t>
            </a:r>
            <a:r>
              <a:rPr lang="zh-CN" altLang="zh-CN" sz="2000" kern="0" dirty="0">
                <a:solidFill>
                  <a:srgbClr val="595959"/>
                </a:solidFill>
                <a:latin typeface="Microsoft YaHei" panose="020B0503020204020204" pitchFamily="34" charset="-122"/>
                <a:ea typeface="Microsoft YaHei" panose="020B0503020204020204" pitchFamily="34" charset="-122"/>
              </a:rPr>
              <a:t>实现</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FDDDBA6-01E1-0F2D-E2D6-42F819283DFB}"/>
              </a:ext>
            </a:extLst>
          </p:cNvPr>
          <p:cNvSpPr/>
          <p:nvPr/>
        </p:nvSpPr>
        <p:spPr>
          <a:xfrm>
            <a:off x="1287706" y="2775985"/>
            <a:ext cx="5527580" cy="260557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9157B4E-E3C8-50F1-7270-C53D2B9CF435}"/>
              </a:ext>
            </a:extLst>
          </p:cNvPr>
          <p:cNvSpPr txBox="1"/>
          <p:nvPr/>
        </p:nvSpPr>
        <p:spPr>
          <a:xfrm>
            <a:off x="1819248" y="3170832"/>
            <a:ext cx="4464496" cy="1815882"/>
          </a:xfrm>
          <a:prstGeom prst="rect">
            <a:avLst/>
          </a:prstGeom>
          <a:noFill/>
        </p:spPr>
        <p:txBody>
          <a:bodyPr wrap="square">
            <a:spAutoFit/>
          </a:bodyPr>
          <a:lstStyle/>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([[6, 2, 7], </a:t>
            </a:r>
          </a:p>
          <a:p>
            <a:pPr>
              <a:lnSpc>
                <a:spcPct val="115000"/>
              </a:lnSpc>
            </a:pPr>
            <a:r>
              <a:rPr lang="zh-CN" altLang="en-US" sz="2000" dirty="0">
                <a:solidFill>
                  <a:srgbClr val="000000"/>
                </a:solidFill>
                <a:latin typeface="Courier New" panose="02070309020205020404" pitchFamily="49" charset="0"/>
                <a:ea typeface="宋体" panose="02010600030101010101" pitchFamily="2" charset="-122"/>
              </a:rPr>
              <a:t>                </a:t>
            </a:r>
            <a:r>
              <a:rPr lang="en-US" altLang="zh-CN" sz="2000" dirty="0">
                <a:solidFill>
                  <a:srgbClr val="000000"/>
                </a:solidFill>
                <a:latin typeface="Courier New" panose="02070309020205020404" pitchFamily="49" charset="0"/>
                <a:ea typeface="宋体" panose="02010600030101010101" pitchFamily="2" charset="-122"/>
              </a:rPr>
              <a:t>[3, 6, 2], </a:t>
            </a:r>
          </a:p>
          <a:p>
            <a:pPr>
              <a:lnSpc>
                <a:spcPct val="115000"/>
              </a:lnSpc>
            </a:pPr>
            <a:r>
              <a:rPr lang="zh-CN" altLang="en-US" sz="2000" dirty="0">
                <a:solidFill>
                  <a:srgbClr val="000000"/>
                </a:solidFill>
                <a:latin typeface="Courier New" panose="02070309020205020404" pitchFamily="49" charset="0"/>
                <a:ea typeface="宋体" panose="02010600030101010101" pitchFamily="2" charset="-122"/>
              </a:rPr>
              <a:t>                </a:t>
            </a:r>
            <a:r>
              <a:rPr lang="en-US" altLang="zh-CN" sz="2000" dirty="0">
                <a:solidFill>
                  <a:srgbClr val="000000"/>
                </a:solidFill>
                <a:latin typeface="Courier New" panose="02070309020205020404" pitchFamily="49" charset="0"/>
                <a:ea typeface="宋体" panose="02010600030101010101" pitchFamily="2" charset="-122"/>
              </a:rPr>
              <a:t>[4, 3, 2]])</a:t>
            </a:r>
            <a:endParaRPr lang="zh-CN" altLang="zh-CN" sz="2000" dirty="0">
              <a:solidFill>
                <a:srgbClr val="000000"/>
              </a:solidFill>
              <a:latin typeface="Courier New" panose="02070309020205020404" pitchFamily="49" charset="0"/>
              <a:ea typeface="宋体" panose="02010600030101010101" pitchFamily="2" charset="-122"/>
            </a:endParaRP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a:t>
            </a:r>
            <a:r>
              <a:rPr lang="en-US" altLang="zh-CN" sz="2000" b="1" dirty="0" err="1">
                <a:solidFill>
                  <a:srgbClr val="1369B2"/>
                </a:solidFill>
                <a:latin typeface="Courier New" panose="02070309020205020404" pitchFamily="49" charset="0"/>
                <a:ea typeface="宋体" panose="02010600030101010101" pitchFamily="2" charset="-122"/>
              </a:rPr>
              <a:t>sort</a:t>
            </a:r>
            <a:r>
              <a:rPr lang="en-US" altLang="zh-CN" sz="2000" b="1" dirty="0">
                <a:solidFill>
                  <a:srgbClr val="1369B2"/>
                </a:solidFill>
                <a:latin typeface="Courier New" panose="02070309020205020404" pitchFamily="49" charset="0"/>
                <a:ea typeface="宋体" panose="02010600030101010101" pitchFamily="2" charset="-122"/>
              </a:rPr>
              <a:t>()</a:t>
            </a:r>
            <a:endParaRPr lang="zh-CN" altLang="zh-CN" sz="2000" b="1" dirty="0">
              <a:solidFill>
                <a:srgbClr val="1369B2"/>
              </a:solidFill>
              <a:latin typeface="Courier New" panose="02070309020205020404" pitchFamily="49" charset="0"/>
              <a:ea typeface="宋体" panose="02010600030101010101" pitchFamily="2" charset="-122"/>
            </a:endParaRPr>
          </a:p>
          <a:p>
            <a:r>
              <a:rPr lang="en-US" altLang="zh-CN" sz="2000" dirty="0" err="1">
                <a:solidFill>
                  <a:srgbClr val="000000"/>
                </a:solidFill>
                <a:latin typeface="Courier New" panose="02070309020205020404" pitchFamily="49" charset="0"/>
                <a:ea typeface="宋体" panose="02010600030101010101" pitchFamily="2" charset="-122"/>
              </a:rPr>
              <a:t>arr</a:t>
            </a:r>
            <a:r>
              <a:rPr lang="zh-CN" altLang="zh-CN" sz="2000" dirty="0">
                <a:solidFill>
                  <a:srgbClr val="000000"/>
                </a:solidFill>
                <a:latin typeface="Courier New" panose="02070309020205020404" pitchFamily="49" charset="0"/>
                <a:ea typeface="宋体" panose="02010600030101010101" pitchFamily="2" charset="-122"/>
              </a:rPr>
              <a:t> </a:t>
            </a:r>
            <a:endParaRPr lang="en-US" altLang="zh-CN" sz="2000" dirty="0">
              <a:solidFill>
                <a:srgbClr val="000000"/>
              </a:solidFill>
              <a:latin typeface="Courier New" panose="02070309020205020404" pitchFamily="49" charset="0"/>
              <a:ea typeface="宋体" panose="02010600030101010101" pitchFamily="2" charset="-122"/>
            </a:endParaRPr>
          </a:p>
        </p:txBody>
      </p:sp>
      <p:sp>
        <p:nvSpPr>
          <p:cNvPr id="6" name="下箭头 5">
            <a:extLst>
              <a:ext uri="{FF2B5EF4-FFF2-40B4-BE49-F238E27FC236}">
                <a16:creationId xmlns:a16="http://schemas.microsoft.com/office/drawing/2014/main" id="{9922A1B9-3E23-49BF-E5B8-8EF90B8F6764}"/>
              </a:ext>
            </a:extLst>
          </p:cNvPr>
          <p:cNvSpPr/>
          <p:nvPr/>
        </p:nvSpPr>
        <p:spPr>
          <a:xfrm rot="16200000">
            <a:off x="7063379" y="2747430"/>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178FF21-FDDF-11AD-6F92-4733055A6E14}"/>
              </a:ext>
            </a:extLst>
          </p:cNvPr>
          <p:cNvSpPr/>
          <p:nvPr/>
        </p:nvSpPr>
        <p:spPr>
          <a:xfrm>
            <a:off x="8011440" y="2622825"/>
            <a:ext cx="2303820" cy="1289905"/>
          </a:xfrm>
          <a:prstGeom prst="rect">
            <a:avLst/>
          </a:prstGeom>
        </p:spPr>
        <p:txBody>
          <a:bodyPr wrap="square">
            <a:spAutoFit/>
          </a:bodyPr>
          <a:lstStyle/>
          <a:p>
            <a:pPr>
              <a:lnSpc>
                <a:spcPct val="150000"/>
              </a:lnSpc>
            </a:pPr>
            <a:r>
              <a:rPr lang="en-US" altLang="zh-CN" sz="1800" b="1" kern="0" dirty="0">
                <a:latin typeface="Microsoft YaHei" panose="020B0503020204020204" pitchFamily="34" charset="-122"/>
                <a:ea typeface="Microsoft YaHei" panose="020B0503020204020204" pitchFamily="34" charset="-122"/>
              </a:rPr>
              <a:t>array([[2, 6, 7],</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[2, 3, 6],</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a:t>
            </a:r>
            <a:r>
              <a:rPr lang="zh-CN" altLang="en-US" sz="1800" b="1" kern="0" dirty="0">
                <a:latin typeface="Microsoft YaHei" panose="020B0503020204020204" pitchFamily="34" charset="-122"/>
                <a:ea typeface="Microsoft YaHei" panose="020B0503020204020204" pitchFamily="34" charset="-122"/>
              </a:rPr>
              <a:t>   </a:t>
            </a:r>
            <a:r>
              <a:rPr lang="en-US" altLang="zh-CN" sz="1800" b="1" kern="0" dirty="0">
                <a:latin typeface="Microsoft YaHei" panose="020B0503020204020204" pitchFamily="34" charset="-122"/>
                <a:ea typeface="Microsoft YaHei" panose="020B0503020204020204" pitchFamily="34" charset="-122"/>
              </a:rPr>
              <a:t>[2, 3, 4]])</a:t>
            </a:r>
            <a:r>
              <a:rPr lang="zh-CN" altLang="zh-CN" sz="1800" b="1" kern="0" dirty="0">
                <a:latin typeface="Microsoft YaHei" panose="020B0503020204020204" pitchFamily="34" charset="-122"/>
                <a:ea typeface="Microsoft YaHei" panose="020B0503020204020204" pitchFamily="34" charset="-122"/>
              </a:rPr>
              <a:t> </a:t>
            </a:r>
            <a:endParaRPr lang="zh-CN" altLang="en-US" sz="1800" b="1" kern="0" dirty="0">
              <a:latin typeface="Microsoft YaHei" panose="020B0503020204020204" pitchFamily="34" charset="-122"/>
              <a:ea typeface="Microsoft YaHei" panose="020B0503020204020204" pitchFamily="34" charset="-122"/>
            </a:endParaRPr>
          </a:p>
        </p:txBody>
      </p:sp>
      <p:sp>
        <p:nvSpPr>
          <p:cNvPr id="12" name="矩形标注 11">
            <a:extLst>
              <a:ext uri="{FF2B5EF4-FFF2-40B4-BE49-F238E27FC236}">
                <a16:creationId xmlns:a16="http://schemas.microsoft.com/office/drawing/2014/main" id="{374C75BE-5CCF-34F5-D446-3DC31E8FD5B1}"/>
              </a:ext>
            </a:extLst>
          </p:cNvPr>
          <p:cNvSpPr/>
          <p:nvPr/>
        </p:nvSpPr>
        <p:spPr>
          <a:xfrm>
            <a:off x="8039422" y="4202855"/>
            <a:ext cx="3307203" cy="1178707"/>
          </a:xfrm>
          <a:prstGeom prst="wedgeRectCallout">
            <a:avLst>
              <a:gd name="adj1" fmla="val -20266"/>
              <a:gd name="adj2" fmla="val -6755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62D6852-9052-9661-9488-6FC886666382}"/>
              </a:ext>
            </a:extLst>
          </p:cNvPr>
          <p:cNvSpPr txBox="1"/>
          <p:nvPr/>
        </p:nvSpPr>
        <p:spPr>
          <a:xfrm>
            <a:off x="8275774" y="4355004"/>
            <a:ext cx="2834497" cy="874407"/>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排序后，</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每一行元素按照从小到大的顺序</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排列。</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5" name="矩形 4"/>
          <p:cNvSpPr/>
          <p:nvPr/>
        </p:nvSpPr>
        <p:spPr>
          <a:xfrm>
            <a:off x="1287706" y="5436506"/>
            <a:ext cx="3408305" cy="507831"/>
          </a:xfrm>
          <a:prstGeom prst="rect">
            <a:avLst/>
          </a:prstGeom>
        </p:spPr>
        <p:txBody>
          <a:bodyPr wrap="none">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1800" kern="0" dirty="0">
                <a:solidFill>
                  <a:srgbClr val="595959"/>
                </a:solidFill>
                <a:latin typeface="Microsoft YaHei" panose="020B0503020204020204" pitchFamily="34" charset="-122"/>
                <a:ea typeface="Microsoft YaHei" panose="020B0503020204020204" pitchFamily="34" charset="-122"/>
              </a:rPr>
              <a:t>sort()</a:t>
            </a:r>
            <a:r>
              <a:rPr lang="zh-CN" altLang="zh-CN" sz="1800" kern="0" dirty="0">
                <a:solidFill>
                  <a:srgbClr val="595959"/>
                </a:solidFill>
                <a:latin typeface="Microsoft YaHei" panose="020B0503020204020204" pitchFamily="34" charset="-122"/>
                <a:ea typeface="Microsoft YaHei" panose="020B0503020204020204" pitchFamily="34" charset="-122"/>
              </a:rPr>
              <a:t>方法会</a:t>
            </a:r>
            <a:r>
              <a:rPr lang="zh-CN" altLang="zh-CN" sz="1800" kern="0" dirty="0">
                <a:solidFill>
                  <a:srgbClr val="1369B2"/>
                </a:solidFill>
                <a:latin typeface="Microsoft YaHei" panose="020B0503020204020204" pitchFamily="34" charset="-122"/>
                <a:ea typeface="Microsoft YaHei" panose="020B0503020204020204" pitchFamily="34" charset="-122"/>
              </a:rPr>
              <a:t>修改数组本身</a:t>
            </a:r>
            <a:r>
              <a:rPr lang="zh-CN" altLang="zh-CN" sz="1800" kern="0" dirty="0">
                <a:solidFill>
                  <a:srgbClr val="595959"/>
                </a:solidFill>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189109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9.8.3</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数组元素排序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44418365-6BE3-2B8B-52F0-77D558E0037A}"/>
              </a:ext>
            </a:extLst>
          </p:cNvPr>
          <p:cNvSpPr txBox="1"/>
          <p:nvPr/>
        </p:nvSpPr>
        <p:spPr>
          <a:xfrm>
            <a:off x="1287705" y="1886679"/>
            <a:ext cx="9730230" cy="1015663"/>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如果希望对</a:t>
            </a:r>
            <a:r>
              <a:rPr lang="zh-CN" altLang="en-US" sz="2000" kern="0" dirty="0">
                <a:solidFill>
                  <a:srgbClr val="595959"/>
                </a:solidFill>
                <a:latin typeface="Microsoft YaHei" panose="020B0503020204020204" pitchFamily="34" charset="-122"/>
                <a:ea typeface="Microsoft YaHei" panose="020B0503020204020204" pitchFamily="34" charset="-122"/>
              </a:rPr>
              <a:t>任意</a:t>
            </a:r>
            <a:r>
              <a:rPr lang="zh-CN" altLang="zh-CN" sz="2000" kern="0" dirty="0">
                <a:solidFill>
                  <a:srgbClr val="595959"/>
                </a:solidFill>
                <a:latin typeface="Microsoft YaHei" panose="020B0503020204020204" pitchFamily="34" charset="-122"/>
                <a:ea typeface="Microsoft YaHei" panose="020B0503020204020204" pitchFamily="34" charset="-122"/>
              </a:rPr>
              <a:t>一个轴上的元素进行排序，只需要在使用</a:t>
            </a:r>
            <a:r>
              <a:rPr lang="en-US" altLang="zh-CN" sz="2000" kern="0" dirty="0">
                <a:solidFill>
                  <a:srgbClr val="595959"/>
                </a:solidFill>
                <a:latin typeface="Microsoft YaHei" panose="020B0503020204020204" pitchFamily="34" charset="-122"/>
                <a:ea typeface="Microsoft YaHei" panose="020B0503020204020204" pitchFamily="34" charset="-122"/>
              </a:rPr>
              <a:t>sort()</a:t>
            </a:r>
            <a:r>
              <a:rPr lang="zh-CN" altLang="zh-CN" sz="2000" kern="0" dirty="0">
                <a:solidFill>
                  <a:srgbClr val="595959"/>
                </a:solidFill>
                <a:latin typeface="Microsoft YaHei" panose="020B0503020204020204" pitchFamily="34" charset="-122"/>
                <a:ea typeface="Microsoft YaHei" panose="020B0503020204020204" pitchFamily="34" charset="-122"/>
              </a:rPr>
              <a:t>方法排序时传入</a:t>
            </a:r>
            <a:r>
              <a:rPr lang="en-US" altLang="zh-CN" sz="2000" kern="0" dirty="0">
                <a:solidFill>
                  <a:srgbClr val="1369B2"/>
                </a:solidFill>
                <a:latin typeface="Microsoft YaHei" panose="020B0503020204020204" pitchFamily="34" charset="-122"/>
                <a:ea typeface="Microsoft YaHei" panose="020B0503020204020204" pitchFamily="34" charset="-122"/>
              </a:rPr>
              <a:t>axis</a:t>
            </a:r>
            <a:r>
              <a:rPr lang="zh-CN" altLang="zh-CN" sz="2000" kern="0" dirty="0">
                <a:solidFill>
                  <a:srgbClr val="1369B2"/>
                </a:solidFill>
                <a:latin typeface="Microsoft YaHei" panose="020B0503020204020204" pitchFamily="34" charset="-122"/>
                <a:ea typeface="Microsoft YaHei" panose="020B0503020204020204" pitchFamily="34" charset="-122"/>
              </a:rPr>
              <a:t>参数</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zh-CN" altLang="en-US" sz="2000" kern="0" dirty="0">
                <a:solidFill>
                  <a:srgbClr val="595959"/>
                </a:solidFill>
                <a:latin typeface="Microsoft YaHei" panose="020B0503020204020204" pitchFamily="34" charset="-122"/>
                <a:ea typeface="Microsoft YaHei" panose="020B0503020204020204" pitchFamily="34" charset="-122"/>
              </a:rPr>
              <a:t>通过</a:t>
            </a:r>
            <a:r>
              <a:rPr lang="zh-CN" altLang="zh-CN" sz="2000" kern="0" dirty="0">
                <a:solidFill>
                  <a:srgbClr val="595959"/>
                </a:solidFill>
                <a:latin typeface="Microsoft YaHei" panose="020B0503020204020204" pitchFamily="34" charset="-122"/>
                <a:ea typeface="Microsoft YaHei" panose="020B0503020204020204" pitchFamily="34" charset="-122"/>
              </a:rPr>
              <a:t>该参数</a:t>
            </a:r>
            <a:r>
              <a:rPr lang="zh-CN" altLang="en-US" sz="2000" kern="0" dirty="0">
                <a:solidFill>
                  <a:srgbClr val="595959"/>
                </a:solidFill>
                <a:latin typeface="Microsoft YaHei" panose="020B0503020204020204" pitchFamily="34" charset="-122"/>
                <a:ea typeface="Microsoft YaHei" panose="020B0503020204020204" pitchFamily="34" charset="-122"/>
              </a:rPr>
              <a:t>指定</a:t>
            </a:r>
            <a:r>
              <a:rPr lang="zh-CN" altLang="zh-CN" sz="2000" kern="0" dirty="0">
                <a:solidFill>
                  <a:srgbClr val="595959"/>
                </a:solidFill>
                <a:latin typeface="Microsoft YaHei" panose="020B0503020204020204" pitchFamily="34" charset="-122"/>
                <a:ea typeface="Microsoft YaHei" panose="020B0503020204020204" pitchFamily="34" charset="-122"/>
              </a:rPr>
              <a:t>待排序轴的编号</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FDDDBA6-01E1-0F2D-E2D6-42F819283DFB}"/>
              </a:ext>
            </a:extLst>
          </p:cNvPr>
          <p:cNvSpPr/>
          <p:nvPr/>
        </p:nvSpPr>
        <p:spPr>
          <a:xfrm>
            <a:off x="1287706" y="3054494"/>
            <a:ext cx="5527580" cy="263412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9157B4E-E3C8-50F1-7270-C53D2B9CF435}"/>
              </a:ext>
            </a:extLst>
          </p:cNvPr>
          <p:cNvSpPr txBox="1"/>
          <p:nvPr/>
        </p:nvSpPr>
        <p:spPr>
          <a:xfrm>
            <a:off x="1819248" y="3445057"/>
            <a:ext cx="4464496" cy="1815882"/>
          </a:xfrm>
          <a:prstGeom prst="rect">
            <a:avLst/>
          </a:prstGeom>
          <a:noFill/>
        </p:spPr>
        <p:txBody>
          <a:bodyPr wrap="square">
            <a:spAutoFit/>
          </a:bodyPr>
          <a:lstStyle/>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([[6, 2, 7],        </a:t>
            </a:r>
          </a:p>
          <a:p>
            <a:pPr>
              <a:lnSpc>
                <a:spcPct val="115000"/>
              </a:lnSpc>
            </a:pPr>
            <a:r>
              <a:rPr lang="en-US" altLang="zh-CN" sz="2000" dirty="0">
                <a:solidFill>
                  <a:srgbClr val="000000"/>
                </a:solidFill>
                <a:latin typeface="Courier New" panose="02070309020205020404" pitchFamily="49" charset="0"/>
                <a:ea typeface="宋体" panose="02010600030101010101" pitchFamily="2" charset="-122"/>
              </a:rPr>
              <a:t>                [3, 6, 2], </a:t>
            </a:r>
          </a:p>
          <a:p>
            <a:pPr>
              <a:lnSpc>
                <a:spcPct val="115000"/>
              </a:lnSpc>
            </a:pPr>
            <a:r>
              <a:rPr lang="en-US" altLang="zh-CN" sz="2000" dirty="0">
                <a:solidFill>
                  <a:srgbClr val="000000"/>
                </a:solidFill>
                <a:latin typeface="Courier New" panose="02070309020205020404" pitchFamily="49" charset="0"/>
                <a:ea typeface="宋体" panose="02010600030101010101" pitchFamily="2" charset="-122"/>
              </a:rPr>
              <a:t>                [4, 3, 2]])</a:t>
            </a:r>
          </a:p>
          <a:p>
            <a:pPr>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a:t>
            </a:r>
            <a:r>
              <a:rPr lang="en-US" altLang="zh-CN" sz="2000" b="1" dirty="0" err="1">
                <a:solidFill>
                  <a:srgbClr val="1369B2"/>
                </a:solidFill>
                <a:latin typeface="Courier New" panose="02070309020205020404" pitchFamily="49" charset="0"/>
                <a:ea typeface="宋体" panose="02010600030101010101" pitchFamily="2" charset="-122"/>
              </a:rPr>
              <a:t>sort</a:t>
            </a:r>
            <a:r>
              <a:rPr lang="en-US" altLang="zh-CN" sz="2000" b="1" dirty="0">
                <a:solidFill>
                  <a:srgbClr val="1369B2"/>
                </a:solidFill>
                <a:latin typeface="Courier New" panose="02070309020205020404" pitchFamily="49" charset="0"/>
                <a:ea typeface="宋体" panose="02010600030101010101" pitchFamily="2" charset="-122"/>
              </a:rPr>
              <a:t>(axis=0)</a:t>
            </a:r>
            <a:endParaRPr lang="zh-CN" altLang="zh-CN" sz="2000" b="1" dirty="0">
              <a:solidFill>
                <a:srgbClr val="1369B2"/>
              </a:solidFill>
              <a:latin typeface="Courier New" panose="02070309020205020404" pitchFamily="49" charset="0"/>
              <a:ea typeface="宋体" panose="02010600030101010101" pitchFamily="2" charset="-122"/>
            </a:endParaRPr>
          </a:p>
          <a:p>
            <a:r>
              <a:rPr lang="en-US" altLang="zh-CN" sz="2000" dirty="0" err="1">
                <a:solidFill>
                  <a:srgbClr val="000000"/>
                </a:solidFill>
                <a:latin typeface="Courier New" panose="02070309020205020404" pitchFamily="49" charset="0"/>
                <a:ea typeface="宋体" panose="02010600030101010101" pitchFamily="2" charset="-122"/>
              </a:rPr>
              <a:t>arr</a:t>
            </a:r>
            <a:r>
              <a:rPr lang="zh-CN" altLang="zh-CN" sz="2000" dirty="0">
                <a:solidFill>
                  <a:srgbClr val="000000"/>
                </a:solidFill>
                <a:latin typeface="Courier New" panose="02070309020205020404" pitchFamily="49" charset="0"/>
                <a:ea typeface="宋体" panose="02010600030101010101" pitchFamily="2" charset="-122"/>
              </a:rPr>
              <a:t> </a:t>
            </a:r>
          </a:p>
        </p:txBody>
      </p:sp>
      <p:sp>
        <p:nvSpPr>
          <p:cNvPr id="6" name="下箭头 5">
            <a:extLst>
              <a:ext uri="{FF2B5EF4-FFF2-40B4-BE49-F238E27FC236}">
                <a16:creationId xmlns:a16="http://schemas.microsoft.com/office/drawing/2014/main" id="{9922A1B9-3E23-49BF-E5B8-8EF90B8F6764}"/>
              </a:ext>
            </a:extLst>
          </p:cNvPr>
          <p:cNvSpPr/>
          <p:nvPr/>
        </p:nvSpPr>
        <p:spPr>
          <a:xfrm rot="16200000">
            <a:off x="7011478" y="3025939"/>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178FF21-FDDF-11AD-6F92-4733055A6E14}"/>
              </a:ext>
            </a:extLst>
          </p:cNvPr>
          <p:cNvSpPr/>
          <p:nvPr/>
        </p:nvSpPr>
        <p:spPr>
          <a:xfrm>
            <a:off x="7895842" y="2887169"/>
            <a:ext cx="2303820" cy="1289905"/>
          </a:xfrm>
          <a:prstGeom prst="rect">
            <a:avLst/>
          </a:prstGeom>
        </p:spPr>
        <p:txBody>
          <a:bodyPr wrap="square">
            <a:spAutoFit/>
          </a:bodyPr>
          <a:lstStyle/>
          <a:p>
            <a:pPr>
              <a:lnSpc>
                <a:spcPct val="150000"/>
              </a:lnSpc>
            </a:pPr>
            <a:r>
              <a:rPr lang="en-US" altLang="zh-CN" sz="1800" b="1" kern="0" dirty="0">
                <a:latin typeface="Microsoft YaHei" panose="020B0503020204020204" pitchFamily="34" charset="-122"/>
                <a:ea typeface="Microsoft YaHei" panose="020B0503020204020204" pitchFamily="34" charset="-122"/>
              </a:rPr>
              <a:t>array([[3, 2, 2],</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[4, 3, 2],</a:t>
            </a:r>
            <a:endParaRPr lang="zh-CN" altLang="zh-CN" sz="1800" b="1" kern="0" dirty="0">
              <a:latin typeface="Microsoft YaHei" panose="020B0503020204020204" pitchFamily="34" charset="-122"/>
              <a:ea typeface="Microsoft YaHei" panose="020B0503020204020204" pitchFamily="34" charset="-122"/>
            </a:endParaRPr>
          </a:p>
          <a:p>
            <a:pPr>
              <a:lnSpc>
                <a:spcPct val="150000"/>
              </a:lnSpc>
            </a:pPr>
            <a:r>
              <a:rPr lang="en-US" altLang="zh-CN" sz="1800" b="1" kern="0" dirty="0">
                <a:latin typeface="Microsoft YaHei" panose="020B0503020204020204" pitchFamily="34" charset="-122"/>
                <a:ea typeface="Microsoft YaHei" panose="020B0503020204020204" pitchFamily="34" charset="-122"/>
              </a:rPr>
              <a:t>           [6, 6, 7]])</a:t>
            </a:r>
            <a:r>
              <a:rPr lang="zh-CN" altLang="zh-CN" sz="1800" b="1" kern="0" dirty="0">
                <a:latin typeface="Microsoft YaHei" panose="020B0503020204020204" pitchFamily="34" charset="-122"/>
                <a:ea typeface="Microsoft YaHei" panose="020B0503020204020204" pitchFamily="34" charset="-122"/>
              </a:rPr>
              <a:t> </a:t>
            </a:r>
            <a:endParaRPr lang="zh-CN" altLang="en-US" sz="1800" b="1" kern="0" dirty="0">
              <a:latin typeface="Microsoft YaHei" panose="020B0503020204020204" pitchFamily="34" charset="-122"/>
              <a:ea typeface="Microsoft YaHei" panose="020B0503020204020204" pitchFamily="34" charset="-122"/>
            </a:endParaRPr>
          </a:p>
        </p:txBody>
      </p:sp>
      <p:sp>
        <p:nvSpPr>
          <p:cNvPr id="12" name="矩形标注 11">
            <a:extLst>
              <a:ext uri="{FF2B5EF4-FFF2-40B4-BE49-F238E27FC236}">
                <a16:creationId xmlns:a16="http://schemas.microsoft.com/office/drawing/2014/main" id="{374C75BE-5CCF-34F5-D446-3DC31E8FD5B1}"/>
              </a:ext>
            </a:extLst>
          </p:cNvPr>
          <p:cNvSpPr/>
          <p:nvPr/>
        </p:nvSpPr>
        <p:spPr>
          <a:xfrm>
            <a:off x="7710732" y="4509914"/>
            <a:ext cx="3307203" cy="1178707"/>
          </a:xfrm>
          <a:prstGeom prst="wedgeRectCallout">
            <a:avLst>
              <a:gd name="adj1" fmla="val -21086"/>
              <a:gd name="adj2" fmla="val -734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62D6852-9052-9661-9488-6FC886666382}"/>
              </a:ext>
            </a:extLst>
          </p:cNvPr>
          <p:cNvSpPr txBox="1"/>
          <p:nvPr/>
        </p:nvSpPr>
        <p:spPr>
          <a:xfrm>
            <a:off x="7947084" y="4662063"/>
            <a:ext cx="2834497" cy="874407"/>
          </a:xfrm>
          <a:prstGeom prst="rect">
            <a:avLst/>
          </a:prstGeom>
          <a:noFill/>
        </p:spPr>
        <p:txBody>
          <a:bodyPr wrap="square" rtlCol="0">
            <a:spAutoFit/>
          </a:bodyPr>
          <a:lstStyle/>
          <a:p>
            <a:pPr>
              <a:lnSpc>
                <a:spcPct val="150000"/>
              </a:lnSpc>
            </a:pP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排序后，</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每一</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列</a:t>
            </a:r>
            <a:r>
              <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元素按照从小到大的顺序</a:t>
            </a:r>
            <a:r>
              <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排列。</a:t>
            </a:r>
            <a:endParaRPr lang="zh-C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251479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检索数组元素是否满足条件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23414" y="3458544"/>
            <a:ext cx="3982252"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zh-CN" altLang="en-US" sz="1800" dirty="0">
                <a:solidFill>
                  <a:srgbClr val="595959"/>
                </a:solidFill>
                <a:latin typeface="微软雅黑" panose="020B0503020204020204" pitchFamily="34" charset="-122"/>
                <a:ea typeface="微软雅黑" panose="020B0503020204020204" pitchFamily="34" charset="-122"/>
                <a:cs typeface="+mn-ea"/>
              </a:rPr>
              <a:t>检索</a:t>
            </a:r>
            <a:r>
              <a:rPr lang="zh-CN" altLang="en-US" sz="1800">
                <a:solidFill>
                  <a:srgbClr val="595959"/>
                </a:solidFill>
                <a:latin typeface="微软雅黑" panose="020B0503020204020204" pitchFamily="34" charset="-122"/>
                <a:ea typeface="微软雅黑" panose="020B0503020204020204" pitchFamily="34" charset="-122"/>
                <a:cs typeface="+mn-ea"/>
              </a:rPr>
              <a:t>数组元素的方式</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1369B2"/>
                </a:solidFill>
                <a:latin typeface="微软雅黑" panose="020B0503020204020204" pitchFamily="34" charset="-122"/>
                <a:ea typeface="微软雅黑" panose="020B0503020204020204" pitchFamily="34" charset="-122"/>
                <a:cs typeface="+mn-ea"/>
              </a:rPr>
              <a:t>all()</a:t>
            </a:r>
            <a:r>
              <a:rPr lang="zh-CN" altLang="zh-CN" sz="1800">
                <a:solidFill>
                  <a:srgbClr val="1369B2"/>
                </a:solidFill>
                <a:latin typeface="微软雅黑" panose="020B0503020204020204" pitchFamily="34" charset="-122"/>
                <a:ea typeface="微软雅黑" panose="020B0503020204020204" pitchFamily="34" charset="-122"/>
                <a:cs typeface="+mn-ea"/>
              </a:rPr>
              <a:t>和</a:t>
            </a:r>
            <a:r>
              <a:rPr lang="en-US" altLang="zh-CN" sz="1800">
                <a:solidFill>
                  <a:srgbClr val="1369B2"/>
                </a:solidFill>
                <a:latin typeface="微软雅黑" panose="020B0503020204020204" pitchFamily="34" charset="-122"/>
                <a:ea typeface="微软雅黑" panose="020B0503020204020204" pitchFamily="34" charset="-122"/>
                <a:cs typeface="+mn-ea"/>
              </a:rPr>
              <a:t>any()</a:t>
            </a:r>
            <a:r>
              <a:rPr lang="zh-CN" altLang="zh-CN" sz="1800">
                <a:solidFill>
                  <a:srgbClr val="1369B2"/>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实现检索</a:t>
            </a:r>
            <a:r>
              <a:rPr lang="zh-CN" altLang="en-US" sz="1800">
                <a:solidFill>
                  <a:srgbClr val="595959"/>
                </a:solidFill>
                <a:latin typeface="微软雅黑" panose="020B0503020204020204" pitchFamily="34" charset="-122"/>
                <a:ea typeface="微软雅黑" panose="020B0503020204020204" pitchFamily="34" charset="-122"/>
                <a:cs typeface="+mn-ea"/>
              </a:rPr>
              <a:t>数组的</a:t>
            </a:r>
            <a:r>
              <a:rPr lang="zh-CN" altLang="zh-CN" sz="1800" dirty="0">
                <a:solidFill>
                  <a:srgbClr val="595959"/>
                </a:solidFill>
                <a:latin typeface="微软雅黑" panose="020B0503020204020204" pitchFamily="34" charset="-122"/>
                <a:ea typeface="微软雅黑" panose="020B0503020204020204" pitchFamily="34" charset="-122"/>
                <a:cs typeface="+mn-ea"/>
              </a:rPr>
              <a:t>操作</a:t>
            </a: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343636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9.8.4</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检索数组元素是否满足条件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AA85C27E-0EB6-97FB-A68E-D93AEDB13BC7}"/>
              </a:ext>
            </a:extLst>
          </p:cNvPr>
          <p:cNvSpPr txBox="1"/>
          <p:nvPr/>
        </p:nvSpPr>
        <p:spPr>
          <a:xfrm>
            <a:off x="1414686" y="1954985"/>
            <a:ext cx="9271996" cy="1422954"/>
          </a:xfrm>
          <a:prstGeom prst="rect">
            <a:avLst/>
          </a:prstGeom>
          <a:noFill/>
        </p:spPr>
        <p:txBody>
          <a:bodyPr wrap="square">
            <a:spAutoFit/>
          </a:bodyPr>
          <a:lstStyle/>
          <a:p>
            <a:pPr>
              <a:lnSpc>
                <a:spcPct val="150000"/>
              </a:lnSpc>
            </a:pPr>
            <a:r>
              <a:rPr lang="zh-CN" altLang="zh-CN" sz="2000" kern="0" dirty="0">
                <a:solidFill>
                  <a:srgbClr val="595959"/>
                </a:solidFill>
                <a:latin typeface="Microsoft YaHei" panose="020B0503020204020204" pitchFamily="34" charset="-122"/>
                <a:ea typeface="Microsoft YaHei" panose="020B0503020204020204" pitchFamily="34" charset="-122"/>
              </a:rPr>
              <a:t>在</a:t>
            </a:r>
            <a:r>
              <a:rPr lang="en-US" altLang="zh-CN" sz="2000" kern="0" dirty="0">
                <a:solidFill>
                  <a:srgbClr val="595959"/>
                </a:solidFill>
                <a:latin typeface="Microsoft YaHei" panose="020B0503020204020204" pitchFamily="34" charset="-122"/>
                <a:ea typeface="Microsoft YaHei" panose="020B0503020204020204" pitchFamily="34"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rPr>
              <a:t>中，</a:t>
            </a:r>
            <a:r>
              <a:rPr lang="en-US" altLang="zh-CN" sz="2000" kern="0" dirty="0">
                <a:solidFill>
                  <a:srgbClr val="1369B2"/>
                </a:solidFill>
                <a:latin typeface="Microsoft YaHei" panose="020B0503020204020204" pitchFamily="34" charset="-122"/>
                <a:ea typeface="Microsoft YaHei" panose="020B0503020204020204" pitchFamily="34" charset="-122"/>
              </a:rPr>
              <a:t>all()</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用于判断整个数组中的元素的值是否全部满足条件，如果满足条件返回</a:t>
            </a:r>
            <a:r>
              <a:rPr lang="en-US" altLang="zh-CN" sz="2000" kern="0" dirty="0">
                <a:solidFill>
                  <a:srgbClr val="595959"/>
                </a:solidFill>
                <a:latin typeface="Microsoft YaHei" panose="020B0503020204020204" pitchFamily="34" charset="-122"/>
                <a:ea typeface="Microsoft YaHei" panose="020B0503020204020204" pitchFamily="34" charset="-122"/>
              </a:rPr>
              <a:t>True</a:t>
            </a:r>
            <a:r>
              <a:rPr lang="zh-CN" altLang="zh-CN" sz="2000" kern="0" dirty="0">
                <a:solidFill>
                  <a:srgbClr val="595959"/>
                </a:solidFill>
                <a:latin typeface="Microsoft YaHei" panose="020B0503020204020204" pitchFamily="34" charset="-122"/>
                <a:ea typeface="Microsoft YaHei" panose="020B0503020204020204" pitchFamily="34" charset="-122"/>
              </a:rPr>
              <a:t>，否则返回</a:t>
            </a:r>
            <a:r>
              <a:rPr lang="en-US" altLang="zh-CN" sz="2000" kern="0" dirty="0">
                <a:solidFill>
                  <a:srgbClr val="595959"/>
                </a:solidFill>
                <a:latin typeface="Microsoft YaHei" panose="020B0503020204020204" pitchFamily="34" charset="-122"/>
                <a:ea typeface="Microsoft YaHei" panose="020B0503020204020204" pitchFamily="34" charset="-122"/>
              </a:rPr>
              <a:t>False</a:t>
            </a:r>
            <a:r>
              <a:rPr lang="zh-CN" altLang="zh-CN" sz="2000" kern="0" dirty="0">
                <a:solidFill>
                  <a:srgbClr val="595959"/>
                </a:solidFill>
                <a:latin typeface="Microsoft YaHei" panose="020B0503020204020204" pitchFamily="34" charset="-122"/>
                <a:ea typeface="Microsoft YaHei" panose="020B0503020204020204" pitchFamily="34" charset="-122"/>
              </a:rPr>
              <a:t>。</a:t>
            </a:r>
            <a:r>
              <a:rPr lang="en-US" altLang="zh-CN" sz="2000" kern="0" dirty="0">
                <a:solidFill>
                  <a:srgbClr val="1369B2"/>
                </a:solidFill>
                <a:latin typeface="Microsoft YaHei" panose="020B0503020204020204" pitchFamily="34" charset="-122"/>
                <a:ea typeface="Microsoft YaHei" panose="020B0503020204020204" pitchFamily="34" charset="-122"/>
              </a:rPr>
              <a:t>any()</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用于判断整个数组中的元素至少有一个满足条件就返回</a:t>
            </a:r>
            <a:r>
              <a:rPr lang="en-US" altLang="zh-CN" sz="2000" kern="0" dirty="0">
                <a:solidFill>
                  <a:srgbClr val="595959"/>
                </a:solidFill>
                <a:latin typeface="Microsoft YaHei" panose="020B0503020204020204" pitchFamily="34" charset="-122"/>
                <a:ea typeface="Microsoft YaHei" panose="020B0503020204020204" pitchFamily="34" charset="-122"/>
              </a:rPr>
              <a:t>True</a:t>
            </a:r>
            <a:r>
              <a:rPr lang="zh-CN" altLang="zh-CN" sz="2000" kern="0" dirty="0">
                <a:solidFill>
                  <a:srgbClr val="595959"/>
                </a:solidFill>
                <a:latin typeface="Microsoft YaHei" panose="020B0503020204020204" pitchFamily="34" charset="-122"/>
                <a:ea typeface="Microsoft YaHei" panose="020B0503020204020204" pitchFamily="34" charset="-122"/>
              </a:rPr>
              <a:t>，否则就返回</a:t>
            </a:r>
            <a:r>
              <a:rPr lang="en-US" altLang="zh-CN" sz="2000" kern="0" dirty="0">
                <a:solidFill>
                  <a:srgbClr val="595959"/>
                </a:solidFill>
                <a:latin typeface="Microsoft YaHei" panose="020B0503020204020204" pitchFamily="34" charset="-122"/>
                <a:ea typeface="Microsoft YaHei" panose="020B0503020204020204" pitchFamily="34" charset="-122"/>
              </a:rPr>
              <a:t>False</a:t>
            </a:r>
            <a:r>
              <a:rPr lang="zh-CN" altLang="zh-CN" sz="2000" kern="0" dirty="0">
                <a:solidFill>
                  <a:srgbClr val="595959"/>
                </a:solidFill>
                <a:latin typeface="Microsoft YaHei" panose="020B0503020204020204" pitchFamily="34" charset="-122"/>
                <a:ea typeface="Microsoft YaHei" panose="020B0503020204020204" pitchFamily="34" charset="-122"/>
              </a:rPr>
              <a:t>。 </a:t>
            </a:r>
          </a:p>
        </p:txBody>
      </p:sp>
      <p:sp>
        <p:nvSpPr>
          <p:cNvPr id="3" name="矩形 2">
            <a:extLst>
              <a:ext uri="{FF2B5EF4-FFF2-40B4-BE49-F238E27FC236}">
                <a16:creationId xmlns:a16="http://schemas.microsoft.com/office/drawing/2014/main" id="{6C4FBDFA-1E06-CC66-7B9B-6632DA65AAE5}"/>
              </a:ext>
            </a:extLst>
          </p:cNvPr>
          <p:cNvSpPr/>
          <p:nvPr/>
        </p:nvSpPr>
        <p:spPr>
          <a:xfrm>
            <a:off x="1414686" y="3573810"/>
            <a:ext cx="9271996" cy="190391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C3BA888-DCA3-70A2-C372-300E306BD9C8}"/>
              </a:ext>
            </a:extLst>
          </p:cNvPr>
          <p:cNvSpPr txBox="1"/>
          <p:nvPr/>
        </p:nvSpPr>
        <p:spPr>
          <a:xfrm>
            <a:off x="1757690" y="3965553"/>
            <a:ext cx="8596438" cy="1138197"/>
          </a:xfrm>
          <a:prstGeom prst="rect">
            <a:avLst/>
          </a:prstGeom>
          <a:noFill/>
        </p:spPr>
        <p:txBody>
          <a:bodyPr wrap="square">
            <a:spAutoFit/>
          </a:bodyPr>
          <a:lstStyle/>
          <a:p>
            <a:pPr indent="266700">
              <a:lnSpc>
                <a:spcPct val="115000"/>
              </a:lnSpc>
            </a:pPr>
            <a:r>
              <a:rPr lang="en-US" altLang="zh-CN" sz="2000">
                <a:solidFill>
                  <a:srgbClr val="000000"/>
                </a:solidFill>
                <a:latin typeface="Courier New" panose="02070309020205020404" pitchFamily="49" charset="0"/>
                <a:ea typeface="宋体" panose="02010600030101010101" pitchFamily="2" charset="-122"/>
              </a:rPr>
              <a:t>arr = np.array([[1, -2, -7], [-3, 6, 2], [-4, 3, 2]])</a:t>
            </a:r>
          </a:p>
          <a:p>
            <a:pPr indent="266700">
              <a:lnSpc>
                <a:spcPct val="115000"/>
              </a:lnSpc>
            </a:pPr>
            <a:r>
              <a:rPr lang="en-US" altLang="zh-CN" sz="2000">
                <a:solidFill>
                  <a:srgbClr val="000000"/>
                </a:solidFill>
                <a:latin typeface="Courier New" panose="02070309020205020404" pitchFamily="49" charset="0"/>
                <a:ea typeface="宋体" panose="02010600030101010101" pitchFamily="2" charset="-122"/>
              </a:rPr>
              <a:t>np.</a:t>
            </a:r>
            <a:r>
              <a:rPr lang="en-US" altLang="zh-CN" sz="2000" b="1">
                <a:solidFill>
                  <a:srgbClr val="1369B2"/>
                </a:solidFill>
                <a:latin typeface="Courier New" panose="02070309020205020404" pitchFamily="49" charset="0"/>
                <a:ea typeface="宋体" panose="02010600030101010101" pitchFamily="2" charset="-122"/>
              </a:rPr>
              <a:t>any(arr &gt; 0)</a:t>
            </a:r>
          </a:p>
          <a:p>
            <a:pPr indent="266700">
              <a:lnSpc>
                <a:spcPct val="115000"/>
              </a:lnSpc>
            </a:pPr>
            <a:r>
              <a:rPr lang="en-US" altLang="zh-CN" sz="2000">
                <a:solidFill>
                  <a:srgbClr val="000000"/>
                </a:solidFill>
                <a:latin typeface="Courier New" panose="02070309020205020404" pitchFamily="49" charset="0"/>
                <a:ea typeface="宋体" panose="02010600030101010101" pitchFamily="2" charset="-122"/>
              </a:rPr>
              <a:t>np.</a:t>
            </a:r>
            <a:r>
              <a:rPr lang="en-US" altLang="zh-CN" sz="2000" b="1">
                <a:solidFill>
                  <a:srgbClr val="1369B2"/>
                </a:solidFill>
                <a:latin typeface="Courier New" panose="02070309020205020404" pitchFamily="49" charset="0"/>
                <a:ea typeface="宋体" panose="02010600030101010101" pitchFamily="2" charset="-122"/>
              </a:rPr>
              <a:t>all(arr &gt; 0) </a:t>
            </a:r>
            <a:endParaRPr lang="zh-CN" altLang="zh-CN" sz="2000" b="1">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1823589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查找数组的唯一元素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323414" y="3458544"/>
            <a:ext cx="3982252"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en-US" altLang="zh-CN" sz="1800">
                <a:solidFill>
                  <a:srgbClr val="1369B2"/>
                </a:solidFill>
                <a:latin typeface="微软雅黑" panose="020B0503020204020204" pitchFamily="34" charset="-122"/>
                <a:ea typeface="微软雅黑" panose="020B0503020204020204" pitchFamily="34" charset="-122"/>
                <a:cs typeface="+mn-ea"/>
              </a:rPr>
              <a:t>unique()</a:t>
            </a:r>
            <a:r>
              <a:rPr lang="zh-CN" altLang="zh-CN" sz="1800">
                <a:solidFill>
                  <a:srgbClr val="1369B2"/>
                </a:solidFill>
                <a:latin typeface="微软雅黑" panose="020B0503020204020204" pitchFamily="34" charset="-122"/>
                <a:ea typeface="微软雅黑" panose="020B0503020204020204" pitchFamily="34" charset="-122"/>
                <a:cs typeface="+mn-ea"/>
              </a:rPr>
              <a:t>函数</a:t>
            </a:r>
            <a:r>
              <a:rPr lang="zh-CN" altLang="en-US" sz="1800">
                <a:solidFill>
                  <a:srgbClr val="595959"/>
                </a:solidFill>
                <a:latin typeface="微软雅黑" panose="020B0503020204020204" pitchFamily="34" charset="-122"/>
                <a:ea typeface="微软雅黑" panose="020B0503020204020204" pitchFamily="34" charset="-122"/>
                <a:cs typeface="+mn-ea"/>
              </a:rPr>
              <a:t>的使用</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595959"/>
                </a:solidFill>
                <a:latin typeface="微软雅黑" panose="020B0503020204020204" pitchFamily="34" charset="-122"/>
                <a:ea typeface="微软雅黑" panose="020B0503020204020204" pitchFamily="34" charset="-122"/>
                <a:cs typeface="+mn-ea"/>
              </a:rPr>
              <a:t>unique()</a:t>
            </a:r>
            <a:r>
              <a:rPr lang="zh-CN" altLang="zh-CN" sz="1800">
                <a:solidFill>
                  <a:srgbClr val="595959"/>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查找数组的唯一元素</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213388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9.8.5</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查找数组的唯一元素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CA75FC23-9CEA-F77A-37D9-F0EF1524B149}"/>
              </a:ext>
            </a:extLst>
          </p:cNvPr>
          <p:cNvSpPr txBox="1"/>
          <p:nvPr/>
        </p:nvSpPr>
        <p:spPr>
          <a:xfrm>
            <a:off x="1287706" y="1880954"/>
            <a:ext cx="9271996" cy="961289"/>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NumPy</a:t>
            </a:r>
            <a:r>
              <a:rPr lang="zh-CN" altLang="zh-CN" sz="2000" kern="0" dirty="0">
                <a:solidFill>
                  <a:srgbClr val="595959"/>
                </a:solidFill>
                <a:latin typeface="Microsoft YaHei" panose="020B0503020204020204" pitchFamily="34" charset="-122"/>
                <a:ea typeface="Microsoft YaHei" panose="020B0503020204020204" pitchFamily="34" charset="-122"/>
              </a:rPr>
              <a:t>针对一维数组提供了</a:t>
            </a:r>
            <a:r>
              <a:rPr lang="en-US" altLang="zh-CN" sz="2000" kern="0" dirty="0">
                <a:solidFill>
                  <a:srgbClr val="1369B2"/>
                </a:solidFill>
                <a:latin typeface="Microsoft YaHei" panose="020B0503020204020204" pitchFamily="34" charset="-122"/>
                <a:ea typeface="Microsoft YaHei" panose="020B0503020204020204" pitchFamily="34" charset="-122"/>
              </a:rPr>
              <a:t>unique()</a:t>
            </a:r>
            <a:r>
              <a:rPr lang="zh-CN" altLang="zh-CN" sz="2000" kern="0" dirty="0">
                <a:solidFill>
                  <a:srgbClr val="1369B2"/>
                </a:solidFill>
                <a:latin typeface="Microsoft YaHei" panose="020B0503020204020204" pitchFamily="34" charset="-122"/>
                <a:ea typeface="Microsoft YaHei" panose="020B0503020204020204" pitchFamily="34" charset="-122"/>
              </a:rPr>
              <a:t>函数</a:t>
            </a:r>
            <a:r>
              <a:rPr lang="zh-CN" altLang="zh-CN" sz="2000" kern="0" dirty="0">
                <a:solidFill>
                  <a:srgbClr val="595959"/>
                </a:solidFill>
                <a:latin typeface="Microsoft YaHei" panose="020B0503020204020204" pitchFamily="34" charset="-122"/>
                <a:ea typeface="Microsoft YaHei" panose="020B0503020204020204" pitchFamily="34" charset="-122"/>
              </a:rPr>
              <a:t>，该函数用于找出数组中的唯一值，并返回一个升序排列的数组</a:t>
            </a:r>
            <a:r>
              <a:rPr lang="zh-C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3928DB87-947E-72F6-D1B1-B1041D1E4B63}"/>
              </a:ext>
            </a:extLst>
          </p:cNvPr>
          <p:cNvSpPr/>
          <p:nvPr/>
        </p:nvSpPr>
        <p:spPr>
          <a:xfrm>
            <a:off x="1287706" y="3038051"/>
            <a:ext cx="9271996" cy="147186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560D07E0-2D66-E056-B276-ABBDCCACB97B}"/>
              </a:ext>
            </a:extLst>
          </p:cNvPr>
          <p:cNvSpPr txBox="1"/>
          <p:nvPr/>
        </p:nvSpPr>
        <p:spPr>
          <a:xfrm>
            <a:off x="1630710" y="3379643"/>
            <a:ext cx="8596438" cy="788677"/>
          </a:xfrm>
          <a:prstGeom prst="rect">
            <a:avLst/>
          </a:prstGeom>
          <a:noFill/>
        </p:spPr>
        <p:txBody>
          <a:bodyPr wrap="square">
            <a:spAutoFit/>
          </a:bodyPr>
          <a:lstStyle/>
          <a:p>
            <a:pPr indent="266700">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arr</a:t>
            </a:r>
            <a:r>
              <a:rPr lang="en-US" altLang="zh-CN" sz="2000" dirty="0">
                <a:solidFill>
                  <a:srgbClr val="000000"/>
                </a:solidFill>
                <a:latin typeface="Courier New" panose="02070309020205020404" pitchFamily="49" charset="0"/>
                <a:ea typeface="宋体" panose="02010600030101010101" pitchFamily="2" charset="-122"/>
              </a:rPr>
              <a:t> = </a:t>
            </a:r>
            <a:r>
              <a:rPr lang="en-US" altLang="zh-CN" sz="2000" dirty="0" err="1">
                <a:solidFill>
                  <a:srgbClr val="000000"/>
                </a:solidFill>
                <a:latin typeface="Courier New" panose="02070309020205020404" pitchFamily="49" charset="0"/>
                <a:ea typeface="宋体" panose="02010600030101010101" pitchFamily="2" charset="-122"/>
              </a:rPr>
              <a:t>np.array</a:t>
            </a:r>
            <a:r>
              <a:rPr lang="en-US" altLang="zh-CN" sz="2000" dirty="0">
                <a:solidFill>
                  <a:srgbClr val="000000"/>
                </a:solidFill>
                <a:latin typeface="Courier New" panose="02070309020205020404" pitchFamily="49" charset="0"/>
                <a:ea typeface="宋体" panose="02010600030101010101" pitchFamily="2" charset="-122"/>
              </a:rPr>
              <a:t>([12, 11, 34, 23, 12, 8, 11])</a:t>
            </a:r>
            <a:endParaRPr lang="zh-CN" altLang="zh-CN" sz="20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US" altLang="zh-CN" sz="2000" dirty="0" err="1">
                <a:solidFill>
                  <a:srgbClr val="000000"/>
                </a:solidFill>
                <a:latin typeface="Courier New" panose="02070309020205020404" pitchFamily="49" charset="0"/>
                <a:ea typeface="宋体" panose="02010600030101010101" pitchFamily="2" charset="-122"/>
              </a:rPr>
              <a:t>np.</a:t>
            </a:r>
            <a:r>
              <a:rPr lang="en-US" altLang="zh-CN" sz="2000" b="1" dirty="0" err="1">
                <a:solidFill>
                  <a:srgbClr val="1369B2"/>
                </a:solidFill>
                <a:latin typeface="Courier New" panose="02070309020205020404" pitchFamily="49" charset="0"/>
                <a:ea typeface="宋体" panose="02010600030101010101" pitchFamily="2" charset="-122"/>
              </a:rPr>
              <a:t>unique</a:t>
            </a:r>
            <a:r>
              <a:rPr lang="en-US" altLang="zh-CN" sz="2000" b="1" dirty="0">
                <a:solidFill>
                  <a:srgbClr val="1369B2"/>
                </a:solidFill>
                <a:latin typeface="Courier New" panose="02070309020205020404" pitchFamily="49" charset="0"/>
                <a:ea typeface="宋体" panose="02010600030101010101" pitchFamily="2" charset="-122"/>
              </a:rPr>
              <a:t>(</a:t>
            </a:r>
            <a:r>
              <a:rPr lang="en-US" altLang="zh-CN" sz="2000" b="1" dirty="0" err="1">
                <a:solidFill>
                  <a:srgbClr val="1369B2"/>
                </a:solidFill>
                <a:latin typeface="Courier New" panose="02070309020205020404" pitchFamily="49" charset="0"/>
                <a:ea typeface="宋体" panose="02010600030101010101" pitchFamily="2" charset="-122"/>
              </a:rPr>
              <a:t>arr</a:t>
            </a:r>
            <a:r>
              <a:rPr lang="en-US" altLang="zh-CN" sz="2000" b="1" dirty="0">
                <a:solidFill>
                  <a:srgbClr val="1369B2"/>
                </a:solidFill>
                <a:latin typeface="Courier New" panose="02070309020205020404" pitchFamily="49" charset="0"/>
                <a:ea typeface="宋体" panose="02010600030101010101" pitchFamily="2" charset="-122"/>
              </a:rPr>
              <a:t>)</a:t>
            </a:r>
            <a:r>
              <a:rPr lang="zh-CN" altLang="zh-CN" sz="2000" dirty="0">
                <a:solidFill>
                  <a:srgbClr val="000000"/>
                </a:solidFill>
                <a:latin typeface="Courier New" panose="02070309020205020404" pitchFamily="49" charset="0"/>
                <a:ea typeface="宋体" panose="02010600030101010101" pitchFamily="2" charset="-122"/>
              </a:rPr>
              <a:t> </a:t>
            </a:r>
          </a:p>
        </p:txBody>
      </p:sp>
    </p:spTree>
    <p:extLst>
      <p:ext uri="{BB962C8B-B14F-4D97-AF65-F5344CB8AC3E}">
        <p14:creationId xmlns:p14="http://schemas.microsoft.com/office/powerpoint/2010/main" val="1113248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9.8.6</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zh-CN" sz="2400" b="1" dirty="0">
                <a:solidFill>
                  <a:srgbClr val="595959"/>
                </a:solidFill>
                <a:latin typeface="微软雅黑" panose="020B0503020204020204" pitchFamily="34" charset="-122"/>
                <a:ea typeface="微软雅黑" panose="020B0503020204020204" pitchFamily="34" charset="-122"/>
                <a:cs typeface="+mn-ea"/>
              </a:rPr>
              <a:t>判断元素是否在其他数组中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21682"/>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252680" y="3458544"/>
            <a:ext cx="4123720" cy="874407"/>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掌握</a:t>
            </a:r>
            <a:r>
              <a:rPr lang="en-US" altLang="zh-CN" sz="1800">
                <a:solidFill>
                  <a:srgbClr val="1369B2"/>
                </a:solidFill>
                <a:latin typeface="微软雅黑" panose="020B0503020204020204" pitchFamily="34" charset="-122"/>
                <a:ea typeface="微软雅黑" panose="020B0503020204020204" pitchFamily="34" charset="-122"/>
                <a:cs typeface="+mn-ea"/>
              </a:rPr>
              <a:t>in1d()</a:t>
            </a:r>
            <a:r>
              <a:rPr lang="zh-CN" altLang="zh-CN" sz="1800">
                <a:solidFill>
                  <a:srgbClr val="1369B2"/>
                </a:solidFill>
                <a:latin typeface="微软雅黑" panose="020B0503020204020204" pitchFamily="34" charset="-122"/>
                <a:ea typeface="微软雅黑" panose="020B0503020204020204" pitchFamily="34" charset="-122"/>
                <a:cs typeface="+mn-ea"/>
              </a:rPr>
              <a:t>函数</a:t>
            </a:r>
            <a:r>
              <a:rPr lang="zh-CN" altLang="en-US" sz="1800">
                <a:solidFill>
                  <a:srgbClr val="595959"/>
                </a:solidFill>
                <a:latin typeface="微软雅黑" panose="020B0503020204020204" pitchFamily="34" charset="-122"/>
                <a:ea typeface="微软雅黑" panose="020B0503020204020204" pitchFamily="34" charset="-122"/>
                <a:cs typeface="+mn-ea"/>
              </a:rPr>
              <a:t>的使用</a:t>
            </a:r>
            <a:r>
              <a:rPr lang="zh-CN" altLang="zh-CN" sz="1800" dirty="0">
                <a:solidFill>
                  <a:srgbClr val="595959"/>
                </a:solidFill>
                <a:latin typeface="微软雅黑" panose="020B0503020204020204" pitchFamily="34" charset="-122"/>
                <a:ea typeface="微软雅黑" panose="020B0503020204020204" pitchFamily="34" charset="-122"/>
                <a:cs typeface="+mn-ea"/>
              </a:rPr>
              <a:t>，能够通过</a:t>
            </a:r>
            <a:r>
              <a:rPr lang="en-US" altLang="zh-CN" sz="1800">
                <a:solidFill>
                  <a:srgbClr val="595959"/>
                </a:solidFill>
                <a:latin typeface="微软雅黑" panose="020B0503020204020204" pitchFamily="34" charset="-122"/>
                <a:ea typeface="微软雅黑" panose="020B0503020204020204" pitchFamily="34" charset="-122"/>
                <a:cs typeface="+mn-ea"/>
              </a:rPr>
              <a:t>in1d()</a:t>
            </a:r>
            <a:r>
              <a:rPr lang="zh-CN" altLang="zh-CN" sz="1800">
                <a:solidFill>
                  <a:srgbClr val="595959"/>
                </a:solidFill>
                <a:latin typeface="微软雅黑" panose="020B0503020204020204" pitchFamily="34" charset="-122"/>
                <a:ea typeface="微软雅黑" panose="020B0503020204020204" pitchFamily="34" charset="-122"/>
                <a:cs typeface="+mn-ea"/>
              </a:rPr>
              <a:t>函数</a:t>
            </a:r>
            <a:r>
              <a:rPr lang="zh-CN" altLang="en-US" sz="1800" dirty="0">
                <a:solidFill>
                  <a:srgbClr val="595959"/>
                </a:solidFill>
                <a:latin typeface="微软雅黑" panose="020B0503020204020204" pitchFamily="34" charset="-122"/>
                <a:ea typeface="微软雅黑" panose="020B0503020204020204" pitchFamily="34" charset="-122"/>
                <a:cs typeface="+mn-ea"/>
              </a:rPr>
              <a:t>判断元素是否存在于其他数组中</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801660"/>
            <a:ext cx="4590730" cy="523220"/>
          </a:xfrm>
          <a:prstGeom prst="rect">
            <a:avLst/>
          </a:prstGeom>
          <a:noFill/>
        </p:spPr>
        <p:txBody>
          <a:bodyPr wrap="square" rtlCol="0">
            <a:spAutoFit/>
          </a:bodyPr>
          <a:lstStyle/>
          <a:p>
            <a:pPr lvl="0" algn="ctr" defTabSz="1216660">
              <a:spcBef>
                <a:spcPct val="20000"/>
              </a:spcBef>
              <a:defRPr/>
            </a:pPr>
            <a:r>
              <a:rPr lang="zh-CN" altLang="en-US" sz="2800" b="1" dirty="0">
                <a:solidFill>
                  <a:srgbClr val="1369B2"/>
                </a:solidFill>
                <a:latin typeface="微软雅黑" panose="020B0503020204020204" pitchFamily="34" charset="-122"/>
                <a:ea typeface="微软雅黑" panose="020B0503020204020204" pitchFamily="34" charset="-122"/>
                <a:cs typeface="+mn-ea"/>
                <a:sym typeface="+mn-lt"/>
              </a:rPr>
              <a:t>学习目标</a:t>
            </a:r>
          </a:p>
        </p:txBody>
      </p:sp>
    </p:spTree>
    <p:extLst>
      <p:ext uri="{BB962C8B-B14F-4D97-AF65-F5344CB8AC3E}">
        <p14:creationId xmlns:p14="http://schemas.microsoft.com/office/powerpoint/2010/main" val="144110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f15e6573a385e41c33bb97e7105a62faa5c484"/>
</p:tagLst>
</file>

<file path=ppt/tags/tag2.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2770</TotalTime>
  <Words>7075</Words>
  <Application>Microsoft Office PowerPoint</Application>
  <PresentationFormat>自定义</PresentationFormat>
  <Paragraphs>862</Paragraphs>
  <Slides>117</Slides>
  <Notes>117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117</vt:i4>
      </vt:variant>
    </vt:vector>
  </HeadingPairs>
  <TitlesOfParts>
    <vt:vector size="130" baseType="lpstr">
      <vt:lpstr>Source Han Sans K Bold</vt:lpstr>
      <vt:lpstr>黑体</vt:lpstr>
      <vt:lpstr>宋体</vt:lpstr>
      <vt:lpstr>微软雅黑</vt:lpstr>
      <vt:lpstr>微软雅黑</vt:lpstr>
      <vt:lpstr>字魂105号-简雅黑</vt:lpstr>
      <vt:lpstr>Arial</vt:lpstr>
      <vt:lpstr>Calibri</vt:lpstr>
      <vt:lpstr>Courier New</vt:lpstr>
      <vt:lpstr>Times New Roman</vt:lpstr>
      <vt:lpstr>Wingdings</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唐克</cp:lastModifiedBy>
  <cp:revision>2355</cp:revision>
  <dcterms:created xsi:type="dcterms:W3CDTF">2020-11-11T09:29:40Z</dcterms:created>
  <dcterms:modified xsi:type="dcterms:W3CDTF">2024-03-19T01:48:19Z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